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61" r:id="rId2"/>
    <p:sldId id="262" r:id="rId3"/>
    <p:sldId id="264" r:id="rId4"/>
    <p:sldId id="286" r:id="rId5"/>
    <p:sldId id="283" r:id="rId6"/>
    <p:sldId id="284" r:id="rId7"/>
    <p:sldId id="288" r:id="rId8"/>
    <p:sldId id="285" r:id="rId9"/>
    <p:sldId id="282" r:id="rId10"/>
    <p:sldId id="287" r:id="rId11"/>
    <p:sldId id="263" r:id="rId12"/>
  </p:sldIdLst>
  <p:sldSz cx="9601200" cy="7315200"/>
  <p:notesSz cx="7019925" cy="9305925"/>
  <p:defaultTextStyle>
    <a:defPPr>
      <a:defRPr lang="en-US"/>
    </a:defPPr>
    <a:lvl1pPr marL="0" algn="l" defTabSz="966612" rtl="0" eaLnBrk="1" latinLnBrk="0" hangingPunct="1">
      <a:defRPr sz="1900" kern="1200">
        <a:solidFill>
          <a:schemeClr val="tx1"/>
        </a:solidFill>
        <a:latin typeface="+mn-lt"/>
        <a:ea typeface="+mn-ea"/>
        <a:cs typeface="+mn-cs"/>
      </a:defRPr>
    </a:lvl1pPr>
    <a:lvl2pPr marL="483306" algn="l" defTabSz="966612" rtl="0" eaLnBrk="1" latinLnBrk="0" hangingPunct="1">
      <a:defRPr sz="1900" kern="1200">
        <a:solidFill>
          <a:schemeClr val="tx1"/>
        </a:solidFill>
        <a:latin typeface="+mn-lt"/>
        <a:ea typeface="+mn-ea"/>
        <a:cs typeface="+mn-cs"/>
      </a:defRPr>
    </a:lvl2pPr>
    <a:lvl3pPr marL="966612" algn="l" defTabSz="966612" rtl="0" eaLnBrk="1" latinLnBrk="0" hangingPunct="1">
      <a:defRPr sz="1900" kern="1200">
        <a:solidFill>
          <a:schemeClr val="tx1"/>
        </a:solidFill>
        <a:latin typeface="+mn-lt"/>
        <a:ea typeface="+mn-ea"/>
        <a:cs typeface="+mn-cs"/>
      </a:defRPr>
    </a:lvl3pPr>
    <a:lvl4pPr marL="1449918" algn="l" defTabSz="966612" rtl="0" eaLnBrk="1" latinLnBrk="0" hangingPunct="1">
      <a:defRPr sz="1900" kern="1200">
        <a:solidFill>
          <a:schemeClr val="tx1"/>
        </a:solidFill>
        <a:latin typeface="+mn-lt"/>
        <a:ea typeface="+mn-ea"/>
        <a:cs typeface="+mn-cs"/>
      </a:defRPr>
    </a:lvl4pPr>
    <a:lvl5pPr marL="1933224" algn="l" defTabSz="966612" rtl="0" eaLnBrk="1" latinLnBrk="0" hangingPunct="1">
      <a:defRPr sz="1900" kern="1200">
        <a:solidFill>
          <a:schemeClr val="tx1"/>
        </a:solidFill>
        <a:latin typeface="+mn-lt"/>
        <a:ea typeface="+mn-ea"/>
        <a:cs typeface="+mn-cs"/>
      </a:defRPr>
    </a:lvl5pPr>
    <a:lvl6pPr marL="2416531" algn="l" defTabSz="966612" rtl="0" eaLnBrk="1" latinLnBrk="0" hangingPunct="1">
      <a:defRPr sz="1900" kern="1200">
        <a:solidFill>
          <a:schemeClr val="tx1"/>
        </a:solidFill>
        <a:latin typeface="+mn-lt"/>
        <a:ea typeface="+mn-ea"/>
        <a:cs typeface="+mn-cs"/>
      </a:defRPr>
    </a:lvl6pPr>
    <a:lvl7pPr marL="2899837" algn="l" defTabSz="966612" rtl="0" eaLnBrk="1" latinLnBrk="0" hangingPunct="1">
      <a:defRPr sz="1900" kern="1200">
        <a:solidFill>
          <a:schemeClr val="tx1"/>
        </a:solidFill>
        <a:latin typeface="+mn-lt"/>
        <a:ea typeface="+mn-ea"/>
        <a:cs typeface="+mn-cs"/>
      </a:defRPr>
    </a:lvl7pPr>
    <a:lvl8pPr marL="3383143" algn="l" defTabSz="966612" rtl="0" eaLnBrk="1" latinLnBrk="0" hangingPunct="1">
      <a:defRPr sz="1900" kern="1200">
        <a:solidFill>
          <a:schemeClr val="tx1"/>
        </a:solidFill>
        <a:latin typeface="+mn-lt"/>
        <a:ea typeface="+mn-ea"/>
        <a:cs typeface="+mn-cs"/>
      </a:defRPr>
    </a:lvl8pPr>
    <a:lvl9pPr marL="3866449" algn="l" defTabSz="966612"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ye Streeter" initials="FS" lastIdx="1" clrIdx="0">
    <p:extLst>
      <p:ext uri="{19B8F6BF-5375-455C-9EA6-DF929625EA0E}">
        <p15:presenceInfo xmlns:p15="http://schemas.microsoft.com/office/powerpoint/2012/main" userId="S-1-5-21-108034363-1119578347-1105138716-168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66"/>
    <a:srgbClr val="FF9900"/>
    <a:srgbClr val="669900"/>
    <a:srgbClr val="339966"/>
    <a:srgbClr val="008000"/>
    <a:srgbClr val="339933"/>
    <a:srgbClr val="66FF33"/>
    <a:srgbClr val="009900"/>
    <a:srgbClr val="90C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44" autoAdjust="0"/>
    <p:restoredTop sz="94660"/>
  </p:normalViewPr>
  <p:slideViewPr>
    <p:cSldViewPr>
      <p:cViewPr>
        <p:scale>
          <a:sx n="100" d="100"/>
          <a:sy n="100" d="100"/>
        </p:scale>
        <p:origin x="62" y="-802"/>
      </p:cViewPr>
      <p:guideLst>
        <p:guide orient="horz" pos="2304"/>
        <p:guide pos="302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889" y="-9032"/>
            <a:ext cx="9628294" cy="7333264"/>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87125" y="2564837"/>
            <a:ext cx="6118055" cy="1756055"/>
          </a:xfrm>
        </p:spPr>
        <p:txBody>
          <a:bodyPr anchor="b">
            <a:noAutofit/>
          </a:bodyPr>
          <a:lstStyle>
            <a:lvl1pPr algn="r">
              <a:defRPr sz="567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87125" y="4320890"/>
            <a:ext cx="6118055" cy="1170026"/>
          </a:xfrm>
        </p:spPr>
        <p:txBody>
          <a:bodyPr anchor="t"/>
          <a:lstStyle>
            <a:lvl1pPr marL="0" indent="0" algn="r">
              <a:buNone/>
              <a:defRPr>
                <a:solidFill>
                  <a:schemeClr val="tx1">
                    <a:lumMod val="50000"/>
                    <a:lumOff val="50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188491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0" y="650240"/>
            <a:ext cx="6665100" cy="3630507"/>
          </a:xfrm>
        </p:spPr>
        <p:txBody>
          <a:bodyPr anchor="ctr">
            <a:normAutofit/>
          </a:bodyPr>
          <a:lstStyle>
            <a:lvl1pPr algn="l">
              <a:defRPr sz="462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40080" y="4768427"/>
            <a:ext cx="6665100" cy="1675693"/>
          </a:xfrm>
        </p:spPr>
        <p:txBody>
          <a:bodyPr anchor="ctr">
            <a:normAutofit/>
          </a:bodyPr>
          <a:lstStyle>
            <a:lvl1pPr marL="0" indent="0" algn="l">
              <a:buNone/>
              <a:defRPr sz="1890">
                <a:solidFill>
                  <a:schemeClr val="tx1">
                    <a:lumMod val="75000"/>
                    <a:lumOff val="2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02388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629" y="650240"/>
            <a:ext cx="6375791" cy="3224107"/>
          </a:xfrm>
        </p:spPr>
        <p:txBody>
          <a:bodyPr anchor="ctr">
            <a:normAutofit/>
          </a:bodyPr>
          <a:lstStyle>
            <a:lvl1pPr algn="l">
              <a:defRPr sz="462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56128" y="3874347"/>
            <a:ext cx="5690794" cy="406400"/>
          </a:xfrm>
        </p:spPr>
        <p:txBody>
          <a:bodyPr anchor="ctr">
            <a:noAutofit/>
          </a:bodyPr>
          <a:lstStyle>
            <a:lvl1pPr marL="0" indent="0">
              <a:buFontTx/>
              <a:buNone/>
              <a:defRPr sz="1680">
                <a:solidFill>
                  <a:schemeClr val="tx1">
                    <a:lumMod val="50000"/>
                    <a:lumOff val="50000"/>
                  </a:schemeClr>
                </a:solidFill>
              </a:defRPr>
            </a:lvl1pPr>
            <a:lvl2pPr marL="480060" indent="0">
              <a:buFontTx/>
              <a:buNone/>
              <a:defRPr/>
            </a:lvl2pPr>
            <a:lvl3pPr marL="960120" indent="0">
              <a:buFontTx/>
              <a:buNone/>
              <a:defRPr/>
            </a:lvl3pPr>
            <a:lvl4pPr marL="1440180" indent="0">
              <a:buFontTx/>
              <a:buNone/>
              <a:defRPr/>
            </a:lvl4pPr>
            <a:lvl5pPr marL="192024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40078" y="4768427"/>
            <a:ext cx="6665101" cy="1675693"/>
          </a:xfrm>
        </p:spPr>
        <p:txBody>
          <a:bodyPr anchor="ctr">
            <a:normAutofit/>
          </a:bodyPr>
          <a:lstStyle>
            <a:lvl1pPr marL="0" indent="0" algn="l">
              <a:buNone/>
              <a:defRPr sz="1890">
                <a:solidFill>
                  <a:schemeClr val="tx1">
                    <a:lumMod val="75000"/>
                    <a:lumOff val="2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
        <p:nvSpPr>
          <p:cNvPr id="24" name="TextBox 23"/>
          <p:cNvSpPr txBox="1"/>
          <p:nvPr/>
        </p:nvSpPr>
        <p:spPr>
          <a:xfrm>
            <a:off x="506847" y="843070"/>
            <a:ext cx="480185" cy="623761"/>
          </a:xfrm>
          <a:prstGeom prst="rect">
            <a:avLst/>
          </a:prstGeom>
        </p:spPr>
        <p:txBody>
          <a:bodyPr vert="horz" lIns="96012" tIns="48006" rIns="96012" bIns="48006" rtlCol="0" anchor="ctr">
            <a:noAutofit/>
          </a:bodyPr>
          <a:lstStyle/>
          <a:p>
            <a:pPr lvl="0"/>
            <a:r>
              <a:rPr lang="en-US" sz="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085084" y="3078993"/>
            <a:ext cx="480185" cy="623761"/>
          </a:xfrm>
          <a:prstGeom prst="rect">
            <a:avLst/>
          </a:prstGeom>
        </p:spPr>
        <p:txBody>
          <a:bodyPr vert="horz" lIns="96012" tIns="48006" rIns="96012" bIns="48006" rtlCol="0" anchor="ctr">
            <a:noAutofit/>
          </a:bodyPr>
          <a:lstStyle/>
          <a:p>
            <a:pPr lvl="0"/>
            <a:r>
              <a:rPr lang="en-US" sz="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4483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40078" y="2060787"/>
            <a:ext cx="6665101" cy="2768491"/>
          </a:xfrm>
        </p:spPr>
        <p:txBody>
          <a:bodyPr anchor="b">
            <a:normAutofit/>
          </a:bodyPr>
          <a:lstStyle>
            <a:lvl1pPr algn="l">
              <a:defRPr sz="462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40078" y="4829278"/>
            <a:ext cx="6665101" cy="1614842"/>
          </a:xfrm>
        </p:spPr>
        <p:txBody>
          <a:bodyPr anchor="t">
            <a:normAutofit/>
          </a:bodyPr>
          <a:lstStyle>
            <a:lvl1pPr marL="0" indent="0" algn="l">
              <a:buNone/>
              <a:defRPr sz="1890">
                <a:solidFill>
                  <a:schemeClr val="tx1">
                    <a:lumMod val="75000"/>
                    <a:lumOff val="2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3202320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13629" y="650240"/>
            <a:ext cx="6375791" cy="3224107"/>
          </a:xfrm>
        </p:spPr>
        <p:txBody>
          <a:bodyPr anchor="ctr">
            <a:normAutofit/>
          </a:bodyPr>
          <a:lstStyle>
            <a:lvl1pPr algn="l">
              <a:defRPr sz="462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40077" y="4280747"/>
            <a:ext cx="6665102" cy="548531"/>
          </a:xfrm>
        </p:spPr>
        <p:txBody>
          <a:bodyPr anchor="b">
            <a:noAutofit/>
          </a:bodyPr>
          <a:lstStyle>
            <a:lvl1pPr marL="0" indent="0">
              <a:buFontTx/>
              <a:buNone/>
              <a:defRPr sz="2520">
                <a:solidFill>
                  <a:schemeClr val="tx1">
                    <a:lumMod val="75000"/>
                    <a:lumOff val="25000"/>
                  </a:schemeClr>
                </a:solidFill>
              </a:defRPr>
            </a:lvl1pPr>
            <a:lvl2pPr marL="480060" indent="0">
              <a:buFontTx/>
              <a:buNone/>
              <a:defRPr/>
            </a:lvl2pPr>
            <a:lvl3pPr marL="960120" indent="0">
              <a:buFontTx/>
              <a:buNone/>
              <a:defRPr/>
            </a:lvl3pPr>
            <a:lvl4pPr marL="1440180" indent="0">
              <a:buFontTx/>
              <a:buNone/>
              <a:defRPr/>
            </a:lvl4pPr>
            <a:lvl5pPr marL="192024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40078" y="4829278"/>
            <a:ext cx="6665101" cy="1614842"/>
          </a:xfrm>
        </p:spPr>
        <p:txBody>
          <a:bodyPr anchor="t">
            <a:normAutofit/>
          </a:bodyPr>
          <a:lstStyle>
            <a:lvl1pPr marL="0" indent="0" algn="l">
              <a:buNone/>
              <a:defRPr sz="1890">
                <a:solidFill>
                  <a:schemeClr val="tx1">
                    <a:lumMod val="50000"/>
                    <a:lumOff val="50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
        <p:nvSpPr>
          <p:cNvPr id="24" name="TextBox 23"/>
          <p:cNvSpPr txBox="1"/>
          <p:nvPr/>
        </p:nvSpPr>
        <p:spPr>
          <a:xfrm>
            <a:off x="506847" y="843070"/>
            <a:ext cx="480185" cy="623761"/>
          </a:xfrm>
          <a:prstGeom prst="rect">
            <a:avLst/>
          </a:prstGeom>
        </p:spPr>
        <p:txBody>
          <a:bodyPr vert="horz" lIns="96012" tIns="48006" rIns="96012" bIns="48006" rtlCol="0" anchor="ctr">
            <a:noAutofit/>
          </a:bodyPr>
          <a:lstStyle/>
          <a:p>
            <a:pPr lvl="0"/>
            <a:r>
              <a:rPr lang="en-US" sz="84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085084" y="3078993"/>
            <a:ext cx="480185" cy="623761"/>
          </a:xfrm>
          <a:prstGeom prst="rect">
            <a:avLst/>
          </a:prstGeom>
        </p:spPr>
        <p:txBody>
          <a:bodyPr vert="horz" lIns="96012" tIns="48006" rIns="96012" bIns="48006" rtlCol="0" anchor="ctr">
            <a:noAutofit/>
          </a:bodyPr>
          <a:lstStyle/>
          <a:p>
            <a:pPr lvl="0"/>
            <a:r>
              <a:rPr lang="en-US" sz="84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9055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46641" y="650240"/>
            <a:ext cx="6658538" cy="3224107"/>
          </a:xfrm>
        </p:spPr>
        <p:txBody>
          <a:bodyPr anchor="ctr">
            <a:normAutofit/>
          </a:bodyPr>
          <a:lstStyle>
            <a:lvl1pPr algn="l">
              <a:defRPr sz="462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40077" y="4280747"/>
            <a:ext cx="6665102" cy="548531"/>
          </a:xfrm>
        </p:spPr>
        <p:txBody>
          <a:bodyPr anchor="b">
            <a:noAutofit/>
          </a:bodyPr>
          <a:lstStyle>
            <a:lvl1pPr marL="0" indent="0">
              <a:buFontTx/>
              <a:buNone/>
              <a:defRPr sz="2520">
                <a:solidFill>
                  <a:schemeClr val="accent1"/>
                </a:solidFill>
              </a:defRPr>
            </a:lvl1pPr>
            <a:lvl2pPr marL="480060" indent="0">
              <a:buFontTx/>
              <a:buNone/>
              <a:defRPr/>
            </a:lvl2pPr>
            <a:lvl3pPr marL="960120" indent="0">
              <a:buFontTx/>
              <a:buNone/>
              <a:defRPr/>
            </a:lvl3pPr>
            <a:lvl4pPr marL="1440180" indent="0">
              <a:buFontTx/>
              <a:buNone/>
              <a:defRPr/>
            </a:lvl4pPr>
            <a:lvl5pPr marL="192024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40078" y="4829278"/>
            <a:ext cx="6665101" cy="1614842"/>
          </a:xfrm>
        </p:spPr>
        <p:txBody>
          <a:bodyPr anchor="t">
            <a:normAutofit/>
          </a:bodyPr>
          <a:lstStyle>
            <a:lvl1pPr marL="0" indent="0" algn="l">
              <a:buNone/>
              <a:defRPr sz="1890">
                <a:solidFill>
                  <a:schemeClr val="tx1">
                    <a:lumMod val="50000"/>
                    <a:lumOff val="50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682216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950828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76177" y="650240"/>
            <a:ext cx="1027753" cy="560154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40079" y="650240"/>
            <a:ext cx="5454777" cy="56015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52205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389161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0078" y="2880926"/>
            <a:ext cx="6665101" cy="1948353"/>
          </a:xfrm>
        </p:spPr>
        <p:txBody>
          <a:bodyPr anchor="b"/>
          <a:lstStyle>
            <a:lvl1pPr algn="l">
              <a:defRPr sz="4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40078" y="4829278"/>
            <a:ext cx="6665101" cy="917760"/>
          </a:xfrm>
        </p:spPr>
        <p:txBody>
          <a:bodyPr anchor="t"/>
          <a:lstStyle>
            <a:lvl1pPr marL="0" indent="0" algn="l">
              <a:buNone/>
              <a:defRPr sz="2100">
                <a:solidFill>
                  <a:schemeClr val="tx1">
                    <a:lumMod val="50000"/>
                    <a:lumOff val="50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39448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0080" y="650240"/>
            <a:ext cx="6665100" cy="140885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40081" y="2304628"/>
            <a:ext cx="3242514" cy="4139490"/>
          </a:xfrm>
        </p:spPr>
        <p:txBody>
          <a:bodyPr>
            <a:normAutofit/>
          </a:bodyPr>
          <a:lstStyle>
            <a:lvl1pPr>
              <a:defRPr sz="1890"/>
            </a:lvl1pPr>
            <a:lvl2pPr>
              <a:defRPr sz="1680"/>
            </a:lvl2pPr>
            <a:lvl3pPr>
              <a:defRPr sz="1470"/>
            </a:lvl3pPr>
            <a:lvl4pPr>
              <a:defRPr sz="1260"/>
            </a:lvl4pPr>
            <a:lvl5pPr>
              <a:defRPr sz="1260"/>
            </a:lvl5pPr>
            <a:lvl6pPr>
              <a:defRPr sz="1260"/>
            </a:lvl6pPr>
            <a:lvl7pPr>
              <a:defRPr sz="1260"/>
            </a:lvl7pPr>
            <a:lvl8pPr>
              <a:defRPr sz="1260"/>
            </a:lvl8pPr>
            <a:lvl9pPr>
              <a:defRPr sz="12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2664" y="2304630"/>
            <a:ext cx="3242516" cy="4139491"/>
          </a:xfrm>
        </p:spPr>
        <p:txBody>
          <a:bodyPr>
            <a:normAutofit/>
          </a:bodyPr>
          <a:lstStyle>
            <a:lvl1pPr>
              <a:defRPr sz="1890"/>
            </a:lvl1pPr>
            <a:lvl2pPr>
              <a:defRPr sz="1680"/>
            </a:lvl2pPr>
            <a:lvl3pPr>
              <a:defRPr sz="1470"/>
            </a:lvl3pPr>
            <a:lvl4pPr>
              <a:defRPr sz="1260"/>
            </a:lvl4pPr>
            <a:lvl5pPr>
              <a:defRPr sz="1260"/>
            </a:lvl5pPr>
            <a:lvl6pPr>
              <a:defRPr sz="1260"/>
            </a:lvl6pPr>
            <a:lvl7pPr>
              <a:defRPr sz="1260"/>
            </a:lvl7pPr>
            <a:lvl8pPr>
              <a:defRPr sz="1260"/>
            </a:lvl8pPr>
            <a:lvl9pPr>
              <a:defRPr sz="12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43198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79" y="650240"/>
            <a:ext cx="6665099" cy="1408853"/>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40079" y="2305049"/>
            <a:ext cx="3245206" cy="614679"/>
          </a:xfrm>
        </p:spPr>
        <p:txBody>
          <a:bodyPr anchor="b">
            <a:noAutofit/>
          </a:bodyPr>
          <a:lstStyle>
            <a:lvl1pPr marL="0" indent="0">
              <a:buNone/>
              <a:defRPr sz="2520" b="0"/>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640079" y="2919730"/>
            <a:ext cx="3245206" cy="352439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059972" y="2305049"/>
            <a:ext cx="3245206" cy="614679"/>
          </a:xfrm>
        </p:spPr>
        <p:txBody>
          <a:bodyPr anchor="b">
            <a:noAutofit/>
          </a:bodyPr>
          <a:lstStyle>
            <a:lvl1pPr marL="0" indent="0">
              <a:buNone/>
              <a:defRPr sz="2520" b="0"/>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059972" y="2919730"/>
            <a:ext cx="3245206" cy="352439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98212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40079" y="650240"/>
            <a:ext cx="6665100" cy="1408853"/>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3567472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29893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79" y="1598511"/>
            <a:ext cx="2929691" cy="1363697"/>
          </a:xfrm>
        </p:spPr>
        <p:txBody>
          <a:bodyPr anchor="b">
            <a:normAutofit/>
          </a:bodyPr>
          <a:lstStyle>
            <a:lvl1pPr>
              <a:defRPr sz="2100"/>
            </a:lvl1pPr>
          </a:lstStyle>
          <a:p>
            <a:r>
              <a:rPr lang="en-US" smtClean="0"/>
              <a:t>Click to edit Master title style</a:t>
            </a:r>
            <a:endParaRPr lang="en-US" dirty="0"/>
          </a:p>
        </p:txBody>
      </p:sp>
      <p:sp>
        <p:nvSpPr>
          <p:cNvPr id="3" name="Content Placeholder 2"/>
          <p:cNvSpPr>
            <a:spLocks noGrp="1"/>
          </p:cNvSpPr>
          <p:nvPr>
            <p:ph idx="1"/>
          </p:nvPr>
        </p:nvSpPr>
        <p:spPr>
          <a:xfrm>
            <a:off x="3749839" y="549254"/>
            <a:ext cx="3555339" cy="58948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0079" y="2962207"/>
            <a:ext cx="2929691" cy="2756746"/>
          </a:xfrm>
        </p:spPr>
        <p:txBody>
          <a:bodyPr>
            <a:normAutofit/>
          </a:bodyPr>
          <a:lstStyle>
            <a:lvl1pPr marL="0" indent="0">
              <a:buNone/>
              <a:defRPr sz="147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1162113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79" y="5120640"/>
            <a:ext cx="6665100" cy="604521"/>
          </a:xfrm>
        </p:spPr>
        <p:txBody>
          <a:bodyPr anchor="b">
            <a:normAutofit/>
          </a:bodyPr>
          <a:lstStyle>
            <a:lvl1pPr algn="l">
              <a:defRPr sz="252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40079" y="650240"/>
            <a:ext cx="6665100" cy="4102099"/>
          </a:xfrm>
        </p:spPr>
        <p:txBody>
          <a:bodyPr anchor="t">
            <a:normAutofit/>
          </a:bodyPr>
          <a:lstStyle>
            <a:lvl1pPr marL="0" indent="0" algn="ctr">
              <a:buNone/>
              <a:defRPr sz="1680"/>
            </a:lvl1pPr>
            <a:lvl2pPr marL="480060" indent="0">
              <a:buNone/>
              <a:defRPr sz="1680"/>
            </a:lvl2pPr>
            <a:lvl3pPr marL="960120" indent="0">
              <a:buNone/>
              <a:defRPr sz="1680"/>
            </a:lvl3pPr>
            <a:lvl4pPr marL="1440180" indent="0">
              <a:buNone/>
              <a:defRPr sz="1680"/>
            </a:lvl4pPr>
            <a:lvl5pPr marL="1920240" indent="0">
              <a:buNone/>
              <a:defRPr sz="1680"/>
            </a:lvl5pPr>
            <a:lvl6pPr marL="2400300" indent="0">
              <a:buNone/>
              <a:defRPr sz="1680"/>
            </a:lvl6pPr>
            <a:lvl7pPr marL="2880360" indent="0">
              <a:buNone/>
              <a:defRPr sz="1680"/>
            </a:lvl7pPr>
            <a:lvl8pPr marL="3360420" indent="0">
              <a:buNone/>
              <a:defRPr sz="1680"/>
            </a:lvl8pPr>
            <a:lvl9pPr marL="3840480" indent="0">
              <a:buNone/>
              <a:defRPr sz="1680"/>
            </a:lvl9pPr>
          </a:lstStyle>
          <a:p>
            <a:r>
              <a:rPr lang="en-US" smtClean="0"/>
              <a:t>Click icon to add picture</a:t>
            </a:r>
            <a:endParaRPr lang="en-US" dirty="0"/>
          </a:p>
        </p:txBody>
      </p:sp>
      <p:sp>
        <p:nvSpPr>
          <p:cNvPr id="4" name="Text Placeholder 3"/>
          <p:cNvSpPr>
            <a:spLocks noGrp="1"/>
          </p:cNvSpPr>
          <p:nvPr>
            <p:ph type="body" sz="half" idx="2"/>
          </p:nvPr>
        </p:nvSpPr>
        <p:spPr>
          <a:xfrm>
            <a:off x="640079" y="5725161"/>
            <a:ext cx="6665100" cy="718959"/>
          </a:xfrm>
        </p:spPr>
        <p:txBody>
          <a:bodyPr>
            <a:normAutofit/>
          </a:bodyPr>
          <a:lstStyle>
            <a:lvl1pPr marL="0" indent="0">
              <a:buNone/>
              <a:defRPr sz="126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D347F-0C0A-4AC7-914A-EC42AA1CE764}" type="datetimeFigureOut">
              <a:rPr lang="en-US" smtClean="0"/>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DA8D4A-C2A5-4D8A-BDD7-8F2FBF1516AF}" type="slidenum">
              <a:rPr lang="en-US" smtClean="0"/>
              <a:t>‹#›</a:t>
            </a:fld>
            <a:endParaRPr lang="en-US" dirty="0"/>
          </a:p>
        </p:txBody>
      </p:sp>
    </p:spTree>
    <p:extLst>
      <p:ext uri="{BB962C8B-B14F-4D97-AF65-F5344CB8AC3E}">
        <p14:creationId xmlns:p14="http://schemas.microsoft.com/office/powerpoint/2010/main" val="2507070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890" y="-9032"/>
            <a:ext cx="9628295" cy="7333264"/>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40079" y="650240"/>
            <a:ext cx="6665099" cy="1408853"/>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79" y="2304630"/>
            <a:ext cx="6665100" cy="41394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675521" y="6444121"/>
            <a:ext cx="718339" cy="389467"/>
          </a:xfrm>
          <a:prstGeom prst="rect">
            <a:avLst/>
          </a:prstGeom>
        </p:spPr>
        <p:txBody>
          <a:bodyPr vert="horz" lIns="91440" tIns="45720" rIns="91440" bIns="45720" rtlCol="0" anchor="ctr"/>
          <a:lstStyle>
            <a:lvl1pPr algn="r">
              <a:defRPr sz="945">
                <a:solidFill>
                  <a:schemeClr val="tx1">
                    <a:tint val="75000"/>
                  </a:schemeClr>
                </a:solidFill>
              </a:defRPr>
            </a:lvl1pPr>
          </a:lstStyle>
          <a:p>
            <a:fld id="{E16D347F-0C0A-4AC7-914A-EC42AA1CE764}" type="datetimeFigureOut">
              <a:rPr lang="en-US" smtClean="0"/>
              <a:t>8/22/2018</a:t>
            </a:fld>
            <a:endParaRPr lang="en-US" dirty="0"/>
          </a:p>
        </p:txBody>
      </p:sp>
      <p:sp>
        <p:nvSpPr>
          <p:cNvPr id="5" name="Footer Placeholder 4"/>
          <p:cNvSpPr>
            <a:spLocks noGrp="1"/>
          </p:cNvSpPr>
          <p:nvPr>
            <p:ph type="ftr" sz="quarter" idx="3"/>
          </p:nvPr>
        </p:nvSpPr>
        <p:spPr>
          <a:xfrm>
            <a:off x="640079" y="6444121"/>
            <a:ext cx="4854122" cy="389467"/>
          </a:xfrm>
          <a:prstGeom prst="rect">
            <a:avLst/>
          </a:prstGeom>
        </p:spPr>
        <p:txBody>
          <a:bodyPr vert="horz" lIns="91440" tIns="45720" rIns="91440" bIns="45720" rtlCol="0" anchor="ctr"/>
          <a:lstStyle>
            <a:lvl1pPr algn="l">
              <a:defRPr sz="94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66910" y="6444121"/>
            <a:ext cx="538270" cy="389467"/>
          </a:xfrm>
          <a:prstGeom prst="rect">
            <a:avLst/>
          </a:prstGeom>
        </p:spPr>
        <p:txBody>
          <a:bodyPr vert="horz" lIns="91440" tIns="45720" rIns="91440" bIns="45720" rtlCol="0" anchor="ctr"/>
          <a:lstStyle>
            <a:lvl1pPr algn="r">
              <a:defRPr sz="945">
                <a:solidFill>
                  <a:schemeClr val="accent1"/>
                </a:solidFill>
              </a:defRPr>
            </a:lvl1pPr>
          </a:lstStyle>
          <a:p>
            <a:fld id="{69DA8D4A-C2A5-4D8A-BDD7-8F2FBF1516AF}" type="slidenum">
              <a:rPr lang="en-US" smtClean="0"/>
              <a:t>‹#›</a:t>
            </a:fld>
            <a:endParaRPr lang="en-US" dirty="0"/>
          </a:p>
        </p:txBody>
      </p:sp>
    </p:spTree>
    <p:extLst>
      <p:ext uri="{BB962C8B-B14F-4D97-AF65-F5344CB8AC3E}">
        <p14:creationId xmlns:p14="http://schemas.microsoft.com/office/powerpoint/2010/main" val="189521545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80060" rtl="0" eaLnBrk="1" latinLnBrk="0" hangingPunct="1">
        <a:spcBef>
          <a:spcPct val="0"/>
        </a:spcBef>
        <a:buNone/>
        <a:defRPr sz="37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0045" indent="-360045" algn="l" defTabSz="480060" rtl="0" eaLnBrk="1" latinLnBrk="0" hangingPunct="1">
        <a:spcBef>
          <a:spcPts val="1050"/>
        </a:spcBef>
        <a:spcAft>
          <a:spcPts val="0"/>
        </a:spcAft>
        <a:buClr>
          <a:schemeClr val="accent1"/>
        </a:buClr>
        <a:buSzPct val="80000"/>
        <a:buFont typeface="Wingdings 3" charset="2"/>
        <a:buChar char=""/>
        <a:defRPr sz="1890" kern="1200">
          <a:solidFill>
            <a:schemeClr val="tx1">
              <a:lumMod val="75000"/>
              <a:lumOff val="25000"/>
            </a:schemeClr>
          </a:solidFill>
          <a:latin typeface="+mn-lt"/>
          <a:ea typeface="+mn-ea"/>
          <a:cs typeface="+mn-cs"/>
        </a:defRPr>
      </a:lvl1pPr>
      <a:lvl2pPr marL="780098" indent="-300038" algn="l" defTabSz="480060" rtl="0" eaLnBrk="1" latinLnBrk="0" hangingPunct="1">
        <a:spcBef>
          <a:spcPts val="1050"/>
        </a:spcBef>
        <a:spcAft>
          <a:spcPts val="0"/>
        </a:spcAft>
        <a:buClr>
          <a:schemeClr val="accent1"/>
        </a:buClr>
        <a:buSzPct val="80000"/>
        <a:buFont typeface="Wingdings 3" charset="2"/>
        <a:buChar char=""/>
        <a:defRPr sz="1680" kern="1200">
          <a:solidFill>
            <a:schemeClr val="tx1">
              <a:lumMod val="75000"/>
              <a:lumOff val="25000"/>
            </a:schemeClr>
          </a:solidFill>
          <a:latin typeface="+mn-lt"/>
          <a:ea typeface="+mn-ea"/>
          <a:cs typeface="+mn-cs"/>
        </a:defRPr>
      </a:lvl2pPr>
      <a:lvl3pPr marL="1200150" indent="-240030" algn="l" defTabSz="480060" rtl="0" eaLnBrk="1" latinLnBrk="0" hangingPunct="1">
        <a:spcBef>
          <a:spcPts val="1050"/>
        </a:spcBef>
        <a:spcAft>
          <a:spcPts val="0"/>
        </a:spcAft>
        <a:buClr>
          <a:schemeClr val="accent1"/>
        </a:buClr>
        <a:buSzPct val="80000"/>
        <a:buFont typeface="Wingdings 3" charset="2"/>
        <a:buChar char=""/>
        <a:defRPr sz="1470" kern="1200">
          <a:solidFill>
            <a:schemeClr val="tx1">
              <a:lumMod val="75000"/>
              <a:lumOff val="25000"/>
            </a:schemeClr>
          </a:solidFill>
          <a:latin typeface="+mn-lt"/>
          <a:ea typeface="+mn-ea"/>
          <a:cs typeface="+mn-cs"/>
        </a:defRPr>
      </a:lvl3pPr>
      <a:lvl4pPr marL="168021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4pPr>
      <a:lvl5pPr marL="216027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5pPr>
      <a:lvl6pPr marL="264033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6pPr>
      <a:lvl7pPr marL="312039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7pPr>
      <a:lvl8pPr marL="360045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8pPr>
      <a:lvl9pPr marL="4080510" indent="-240030" algn="l" defTabSz="480060" rtl="0" eaLnBrk="1" latinLnBrk="0" hangingPunct="1">
        <a:spcBef>
          <a:spcPts val="1050"/>
        </a:spcBef>
        <a:spcAft>
          <a:spcPts val="0"/>
        </a:spcAft>
        <a:buClr>
          <a:schemeClr val="accent1"/>
        </a:buClr>
        <a:buSzPct val="80000"/>
        <a:buFont typeface="Wingdings 3" charset="2"/>
        <a:buChar char=""/>
        <a:defRPr sz="1260" kern="1200">
          <a:solidFill>
            <a:schemeClr val="tx1">
              <a:lumMod val="75000"/>
              <a:lumOff val="25000"/>
            </a:schemeClr>
          </a:solidFill>
          <a:latin typeface="+mn-lt"/>
          <a:ea typeface="+mn-ea"/>
          <a:cs typeface="+mn-cs"/>
        </a:defRPr>
      </a:lvl9pPr>
    </p:bodyStyle>
    <p:otherStyle>
      <a:defPPr>
        <a:defRPr lang="en-US"/>
      </a:defPPr>
      <a:lvl1pPr marL="0" algn="l" defTabSz="480060" rtl="0" eaLnBrk="1" latinLnBrk="0" hangingPunct="1">
        <a:defRPr sz="1890" kern="1200">
          <a:solidFill>
            <a:schemeClr val="tx1"/>
          </a:solidFill>
          <a:latin typeface="+mn-lt"/>
          <a:ea typeface="+mn-ea"/>
          <a:cs typeface="+mn-cs"/>
        </a:defRPr>
      </a:lvl1pPr>
      <a:lvl2pPr marL="480060" algn="l" defTabSz="480060" rtl="0" eaLnBrk="1" latinLnBrk="0" hangingPunct="1">
        <a:defRPr sz="1890" kern="1200">
          <a:solidFill>
            <a:schemeClr val="tx1"/>
          </a:solidFill>
          <a:latin typeface="+mn-lt"/>
          <a:ea typeface="+mn-ea"/>
          <a:cs typeface="+mn-cs"/>
        </a:defRPr>
      </a:lvl2pPr>
      <a:lvl3pPr marL="960120" algn="l" defTabSz="480060" rtl="0" eaLnBrk="1" latinLnBrk="0" hangingPunct="1">
        <a:defRPr sz="1890" kern="1200">
          <a:solidFill>
            <a:schemeClr val="tx1"/>
          </a:solidFill>
          <a:latin typeface="+mn-lt"/>
          <a:ea typeface="+mn-ea"/>
          <a:cs typeface="+mn-cs"/>
        </a:defRPr>
      </a:lvl3pPr>
      <a:lvl4pPr marL="1440180" algn="l" defTabSz="480060" rtl="0" eaLnBrk="1" latinLnBrk="0" hangingPunct="1">
        <a:defRPr sz="1890" kern="1200">
          <a:solidFill>
            <a:schemeClr val="tx1"/>
          </a:solidFill>
          <a:latin typeface="+mn-lt"/>
          <a:ea typeface="+mn-ea"/>
          <a:cs typeface="+mn-cs"/>
        </a:defRPr>
      </a:lvl4pPr>
      <a:lvl5pPr marL="1920240" algn="l" defTabSz="480060" rtl="0" eaLnBrk="1" latinLnBrk="0" hangingPunct="1">
        <a:defRPr sz="1890" kern="1200">
          <a:solidFill>
            <a:schemeClr val="tx1"/>
          </a:solidFill>
          <a:latin typeface="+mn-lt"/>
          <a:ea typeface="+mn-ea"/>
          <a:cs typeface="+mn-cs"/>
        </a:defRPr>
      </a:lvl5pPr>
      <a:lvl6pPr marL="2400300" algn="l" defTabSz="480060" rtl="0" eaLnBrk="1" latinLnBrk="0" hangingPunct="1">
        <a:defRPr sz="1890" kern="1200">
          <a:solidFill>
            <a:schemeClr val="tx1"/>
          </a:solidFill>
          <a:latin typeface="+mn-lt"/>
          <a:ea typeface="+mn-ea"/>
          <a:cs typeface="+mn-cs"/>
        </a:defRPr>
      </a:lvl6pPr>
      <a:lvl7pPr marL="2880360" algn="l" defTabSz="480060" rtl="0" eaLnBrk="1" latinLnBrk="0" hangingPunct="1">
        <a:defRPr sz="1890" kern="1200">
          <a:solidFill>
            <a:schemeClr val="tx1"/>
          </a:solidFill>
          <a:latin typeface="+mn-lt"/>
          <a:ea typeface="+mn-ea"/>
          <a:cs typeface="+mn-cs"/>
        </a:defRPr>
      </a:lvl7pPr>
      <a:lvl8pPr marL="3360420" algn="l" defTabSz="480060" rtl="0" eaLnBrk="1" latinLnBrk="0" hangingPunct="1">
        <a:defRPr sz="1890" kern="1200">
          <a:solidFill>
            <a:schemeClr val="tx1"/>
          </a:solidFill>
          <a:latin typeface="+mn-lt"/>
          <a:ea typeface="+mn-ea"/>
          <a:cs typeface="+mn-cs"/>
        </a:defRPr>
      </a:lvl8pPr>
      <a:lvl9pPr marL="3840480" algn="l" defTabSz="48006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m/url?sa=i&amp;rct=j&amp;q=&amp;esrc=s&amp;source=images&amp;cd=&amp;cad=rja&amp;uact=8&amp;docid=Wg-zFSlPVzWWYM&amp;tbnid=o1T_Ktwba3rqHM:&amp;ved=0CAUQjRw&amp;url=http://www.nature.nps.gov/nnl/previouswinners.cfm&amp;ei=5jLhU9a6LI-0yASUqYFw&amp;bvm=bv.72197243,d.aWw&amp;psig=AFQjCNGok9M-Xlyiir-fFAqbKi1-tVOh4w&amp;ust=1407353949730585"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145470"/>
            <a:ext cx="8869680" cy="4564771"/>
          </a:xfrm>
          <a:prstGeom prst="rect">
            <a:avLst/>
          </a:prstGeom>
        </p:spPr>
      </p:pic>
      <p:sp>
        <p:nvSpPr>
          <p:cNvPr id="34" name="Text Box 109"/>
          <p:cNvSpPr txBox="1">
            <a:spLocks noChangeArrowheads="1"/>
          </p:cNvSpPr>
          <p:nvPr/>
        </p:nvSpPr>
        <p:spPr bwMode="auto">
          <a:xfrm>
            <a:off x="3108960" y="4953000"/>
            <a:ext cx="5577840" cy="79535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marL="457200" indent="-457200">
              <a:tabLst>
                <a:tab pos="457200" algn="l"/>
                <a:tab pos="3773488" algn="l"/>
              </a:tabLst>
            </a:pPr>
            <a:r>
              <a:rPr lang="en-US" sz="3000" b="1" dirty="0">
                <a:solidFill>
                  <a:schemeClr val="bg1"/>
                </a:solidFill>
                <a:latin typeface="Calibri" panose="020F0502020204030204" pitchFamily="34" charset="0"/>
              </a:rPr>
              <a:t>Info for Upcoming Tax Year </a:t>
            </a:r>
            <a:r>
              <a:rPr lang="en-US" sz="3000" b="1" dirty="0" smtClean="0">
                <a:solidFill>
                  <a:schemeClr val="bg1"/>
                </a:solidFill>
                <a:latin typeface="Calibri" panose="020F0502020204030204" pitchFamily="34" charset="0"/>
              </a:rPr>
              <a:t>– 2018</a:t>
            </a:r>
          </a:p>
          <a:p>
            <a:pPr marL="457200" indent="-457200">
              <a:tabLst>
                <a:tab pos="457200" algn="l"/>
                <a:tab pos="3773488" algn="l"/>
              </a:tabLst>
            </a:pPr>
            <a:r>
              <a:rPr lang="en-US" sz="1500" b="1" dirty="0" smtClean="0">
                <a:solidFill>
                  <a:schemeClr val="bg1"/>
                </a:solidFill>
                <a:latin typeface="Calibri" panose="020F0502020204030204" pitchFamily="34" charset="0"/>
              </a:rPr>
              <a:t>	To be filed in 2019</a:t>
            </a:r>
            <a:endParaRPr lang="en-US" sz="1500" b="1" dirty="0">
              <a:solidFill>
                <a:schemeClr val="bg1"/>
              </a:solidFill>
              <a:latin typeface="Calibri" panose="020F0502020204030204" pitchFamily="34" charset="0"/>
            </a:endParaRPr>
          </a:p>
        </p:txBody>
      </p:sp>
      <p:sp>
        <p:nvSpPr>
          <p:cNvPr id="15" name="Title 1">
            <a:extLst>
              <a:ext uri="{FF2B5EF4-FFF2-40B4-BE49-F238E27FC236}">
                <a16:creationId xmlns="" xmlns:a16="http://schemas.microsoft.com/office/drawing/2014/main" id="{36C86F00-E535-48D5-BB87-CF7B85A3DF49}"/>
              </a:ext>
            </a:extLst>
          </p:cNvPr>
          <p:cNvSpPr txBox="1">
            <a:spLocks/>
          </p:cNvSpPr>
          <p:nvPr/>
        </p:nvSpPr>
        <p:spPr>
          <a:xfrm>
            <a:off x="4343400" y="1286893"/>
            <a:ext cx="4343400" cy="999107"/>
          </a:xfrm>
          <a:prstGeom prst="rect">
            <a:avLst/>
          </a:prstGeom>
        </p:spPr>
        <p:txBody>
          <a:bodyPr>
            <a:normAutofit/>
          </a:bodyPr>
          <a:lstStyle>
            <a:lvl1pPr algn="l" defTabSz="480060" rtl="0" eaLnBrk="1" latinLnBrk="0" hangingPunct="1">
              <a:spcBef>
                <a:spcPct val="0"/>
              </a:spcBef>
              <a:buNone/>
              <a:defRPr sz="37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038" b="1" dirty="0" smtClean="0">
                <a:solidFill>
                  <a:schemeClr val="bg1"/>
                </a:solidFill>
                <a:latin typeface="Times New Roman" panose="02020603050405020304" pitchFamily="18" charset="0"/>
                <a:cs typeface="Times New Roman" panose="02020603050405020304" pitchFamily="18" charset="0"/>
              </a:rPr>
              <a:t>NACTP Annual Meeting</a:t>
            </a:r>
            <a:br>
              <a:rPr lang="en-US" sz="3038" b="1" dirty="0" smtClean="0">
                <a:solidFill>
                  <a:schemeClr val="bg1"/>
                </a:solidFill>
                <a:latin typeface="Times New Roman" panose="02020603050405020304" pitchFamily="18" charset="0"/>
                <a:cs typeface="Times New Roman" panose="02020603050405020304" pitchFamily="18" charset="0"/>
              </a:rPr>
            </a:br>
            <a:r>
              <a:rPr lang="en-US" sz="2250" b="1" dirty="0" smtClean="0">
                <a:solidFill>
                  <a:schemeClr val="bg1"/>
                </a:solidFill>
                <a:latin typeface="Times New Roman" panose="02020603050405020304" pitchFamily="18" charset="0"/>
                <a:cs typeface="Times New Roman" panose="02020603050405020304" pitchFamily="18" charset="0"/>
              </a:rPr>
              <a:t>Kansas City, MO</a:t>
            </a:r>
            <a:endParaRPr lang="en-US" sz="2250" b="1" dirty="0">
              <a:solidFill>
                <a:schemeClr val="bg1"/>
              </a:solidFill>
              <a:latin typeface="Times New Roman" panose="02020603050405020304" pitchFamily="18" charset="0"/>
              <a:cs typeface="Times New Roman" panose="02020603050405020304" pitchFamily="18" charset="0"/>
            </a:endParaRPr>
          </a:p>
        </p:txBody>
      </p:sp>
      <p:pic>
        <p:nvPicPr>
          <p:cNvPr id="12" name="Picture 6" descr="picture of Kansas state 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7125" y="5754624"/>
            <a:ext cx="1534075" cy="1560576"/>
          </a:xfrm>
          <a:prstGeom prst="rect">
            <a:avLst/>
          </a:prstGeom>
          <a:effectLst>
            <a:glow rad="317500">
              <a:schemeClr val="accent1">
                <a:alpha val="0"/>
              </a:schemeClr>
            </a:glow>
            <a:outerShdw blurRad="50800" dist="50800" dir="5400000" algn="ctr" rotWithShape="0">
              <a:srgbClr val="000000">
                <a:alpha val="28000"/>
              </a:srgbClr>
            </a:outerShdw>
            <a:softEdge rad="228600"/>
          </a:effectLst>
          <a:scene3d>
            <a:camera prst="orthographicFront"/>
            <a:lightRig rig="threePt" dir="t"/>
          </a:scene3d>
          <a:sp3d z="-292100" prstMaterial="dkEdge"/>
        </p:spPr>
      </p:pic>
    </p:spTree>
    <p:extLst>
      <p:ext uri="{BB962C8B-B14F-4D97-AF65-F5344CB8AC3E}">
        <p14:creationId xmlns:p14="http://schemas.microsoft.com/office/powerpoint/2010/main" val="620408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9"/>
          <p:cNvSpPr txBox="1">
            <a:spLocks noChangeArrowheads="1"/>
          </p:cNvSpPr>
          <p:nvPr/>
        </p:nvSpPr>
        <p:spPr bwMode="auto">
          <a:xfrm>
            <a:off x="7086600" y="1034186"/>
            <a:ext cx="1447800" cy="718414"/>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4000" b="1" dirty="0" smtClean="0">
                <a:solidFill>
                  <a:srgbClr val="FF9900"/>
                </a:solidFill>
                <a:latin typeface="Calibri" panose="020F0502020204030204" pitchFamily="34" charset="0"/>
              </a:rPr>
              <a:t>Notes</a:t>
            </a:r>
            <a:endParaRPr lang="en-US" sz="4000" b="1" dirty="0">
              <a:solidFill>
                <a:srgbClr val="FF9900"/>
              </a:solidFill>
              <a:latin typeface="Calibri" panose="020F0502020204030204" pitchFamily="34" charset="0"/>
            </a:endParaRPr>
          </a:p>
        </p:txBody>
      </p:sp>
      <p:sp>
        <p:nvSpPr>
          <p:cNvPr id="3" name="Text Box 109"/>
          <p:cNvSpPr txBox="1">
            <a:spLocks noChangeArrowheads="1"/>
          </p:cNvSpPr>
          <p:nvPr/>
        </p:nvSpPr>
        <p:spPr bwMode="auto">
          <a:xfrm>
            <a:off x="533400" y="228600"/>
            <a:ext cx="3733800" cy="607614"/>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ctr">
              <a:lnSpc>
                <a:spcPct val="80000"/>
              </a:lnSpc>
            </a:pPr>
            <a:r>
              <a:rPr lang="en-US" sz="4000" b="1" dirty="0" smtClean="0">
                <a:solidFill>
                  <a:srgbClr val="FF9900"/>
                </a:solidFill>
                <a:latin typeface="Calibri" panose="020F0502020204030204" pitchFamily="34" charset="0"/>
              </a:rPr>
              <a:t>Any Questions??</a:t>
            </a:r>
            <a:endParaRPr lang="en-US" sz="4000" b="1" dirty="0">
              <a:solidFill>
                <a:srgbClr val="FF9900"/>
              </a:solidFill>
              <a:latin typeface="Calibri" panose="020F0502020204030204" pitchFamily="34" charset="0"/>
            </a:endParaRPr>
          </a:p>
        </p:txBody>
      </p:sp>
    </p:spTree>
    <p:extLst>
      <p:ext uri="{BB962C8B-B14F-4D97-AF65-F5344CB8AC3E}">
        <p14:creationId xmlns:p14="http://schemas.microsoft.com/office/powerpoint/2010/main" val="3628592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descr="data:image/jpeg;base64,/9j/4AAQSkZJRgABAQAAAQABAAD/2wCEAAkGBxMSEhUUEhQWFhUXFBQVFRUXGBcXFhcXFBUXGBQUFxcYHCghGBolHBQVITEhJSkrLi4uFx8zODMtNygtLisBCgoKDg0OGhAQGi8kHyQsLCwsLCwsLCwsLCwsLCwsLCwsLCwsLCwsLCwsLCwsLCwsLCwsLCwsLCwsLCwsLCwsLP/AABEIAK4BIQMBIgACEQEDEQH/xAAbAAACAgMBAAAAAAAAAAAAAAADBAIFAAEGB//EAEUQAAEDAgQCBwUFBQYFBQAAAAEAAhEDIQQSMUFRYQUGEyJxgZEUMqGx8BVSYsHRFiNCkuEHY3KC0/EzQ6LC0heys+Lj/8QAGQEAAwEBAQAAAAAAAAAAAAAAAAECAwQF/8QAJREAAgMAAgIDAAEFAAAAAAAAAAECERIDIRNRBDFBFCIjQmGR/9oADAMBAAIRAxEAPwDkGXUwoMUwt7MzYCkAsCkEWBoBSyrYCklYUY1qxzQpBZCLCimxzG6DY6qrq0xxXR1MHJmfJJ1sBBkC3BWpEuJQytl6cq4M/CbpFzDKqyTO0RGVUIUjwW+zKYB80rPNBCPTbOiAMC2GrYaiNaixUSo1IVlhcZCrwyVMMIUsZ0OHrhwRHuCpsM5NGsTqVNFWbq1LqdMlIufdHZV0TFY/UKXdVWNqShOKBhqdRHDpSAcm6OkpMEElaJWLSRRuVGVhWkgNyokrFpFhRi0twsypWFEZWKeRYiworu0DdUanUBQalIHVTpUoEIsdBwVMIYCmAlYwgKlKiApZUrA2CtoQqiYlFAlMDaxSDFj7apWAriKM3SFTC3sNfrVWzqrQLmSl6rgTKpMTQiOjxuLqLuirakctVZtqWnVCbSLgSQU7FRUVMHTbMuMjkSEqQ3aQrztCy2X13HPZGayk8AkAfW6ehUUdJ5JAMFW9HCA2I21T7MEw7BEAaDE34JOQ8lTX6MIu0paC1XNeoRtbjP5Kpe7VNMTRpr1nac0F7lAjxVE0HdqpNdzS48VCqTCAosW1wszgqn7QrYrFAFwCEVtYhUrcQU5hsTGqTKRcMdIW8qFSxAhO4d7HbgLNstAMqm2gSrCnQbxHwR6dMTChyGola3ClT9kVt2QW8gS2Vkqm4NEGEViGhSgJaDJW+x8lis5WJaHk49jZRRTWU8KRoT53RqVM7q7IogGLZsJRyyFPs0WOhBuIEgGxP1fgmHVBB5Kt6YwRac4Nt/FINxEBUlZIeo/vEprCVHbKrD0xhq+UgqmhWdLQuL+qhWa02lDPSDXMtrwVbi8QCABruoRTC4yjGjp8jHqgNchiqSEIuKpEj9J0KL8TsCUqx6i8+qdBYSoD96fmp4ZsnK63DxSvaFTDgdUxD9RrmWDz4EIVKtldO8oTasIdRx1SAucfUaac7kT6LnqlVOVMTLYO2nmq6o5VFCYQVFslK5kanUsqEiLiQoOcUUxBQJSsdEVsBSBUmNlJsVEqLAEcOCuOg+rdWubAxAM+Ok8FrproWrh3d5jgOJESJieVwdVn5I3VmmHVlcyCiB+yXJKmwGydiLvovUd6Pjqrym2DP1C11Y6vVKzBUayWaNNiCRrO9l0lPqvVOsDxK5eTmgnTZ0Q45NFFmWiump9VOLx5BGb1XHELF/JgarhZybWkp/C9HF/H0XT0errW6lW2GwrWCAsZ/K9FriS+zjvsF3NYu6yjl6LSx/kzHmHo8g9k5KTcHyVqIRGgLufIY4Kl+CkRxQ24Atk3NrC+3Iaq9bCS6ZD3MLaTASbSTEeEIXI7oHBUcT1g6SJaaYbluJnWBtB5rnw8q36T6BxDO85vd4zPqqxuHdyXZFqujlknYMVlIVgmT0YSNRPmkq2Deza3EaK7JGWYhENaVWCVMSgCwbXWdskWkonaIAb7aEGrXQM6wNlNCNmoURlUrTWrbmhVYBm10TPKSY1O4eAhgaqAwlnNKs9UN7AVOgorERrEw6mAhFOwSIPNkvmTBEoXs54pAYHIrHxdTpYFxExojYHo2pVdFNjnXEwCYlS2Ukz13+ynpNr6dUBoac0hzWAWkkMc+IzDMbHaCOXPdL4+visQ6nXpU87Q8Zf+GGktIaS/NLg3WJy25p/qXiPZaVWGS9rQ5zMwyOAgBx4ESQSDJ4GyqOk6dOpSfWhud9R37uRLWsADS0G4El3oOC89L+5J/wDDr/xRyFdsOgGRx4rpegsDVqtpgM/dlxAeIPebcwdnD7sibWVX0Rg89ZgOhe0HwJE7fkvaadekwBrGwBoBAA9FfyeZwpJE8HGpdsZp1HtaBJsBJOpMXJ5rRc47pZ3SY2CBU6UOwC8vMmd6aRaXWB/NUVXpV3JLu6TfxT8UmLUTpe3A1K37awbhci/GE7oZxXNWuBkuUTsPtJn3li4z2nmsT8BO0JNKI0pIVFNtQrsaMUx5rkVr0g1yMwKGi0LdOYWrWAp07N1c4kQeUb6Koq9SnASKrSfAjwvddRTICZbWHBC5pRVRDxRl2zi6HU+uTZ1MDiXH5QrE9Sq8QKtMg6+8P+0rp2OTlGtCmXyeT8HH4/GcFjf7O6hEsBcYkwWtE8IcRPkqv9g8UNWmInSfkV617Zy+KwYieCUfmcq+xv4vGzyJ/VOs0SWVAOORyAerlS8bfeGX4m3xXtbcTzCyrVa4Xg+KtfOn+oj+JH2ePs6iYstzZG6SBmEnw2KpsR0NVaSDTIIsV7e5oHuwOQhcX1ne01QWx7ozADe9zxOnotuH5MpypmXLwRirR5+ej3jUIuG6KqVLMa4+St67DNk/0fi3U51EiCOK6nN10c6ir7OXPR7xqD6KPs5C7hrMwqOludxBBMzF8wECL81X1Oh3nvAAjeNuSS5PY3D0c2yieKi9hC6Z3Qj2xLHGeR+tilXYUTGU22uqU0yXFo54gnZYKJXUNpwP+Hb/AA/0TFLEt0cxpHAgeo5pOY1E5mh0dNy4BPYLohrjdzWgXJJ+QGpV9hcHRef3ha0bW73nATT8DQb7uU3tufS6zlyfha4wnRWBw9JogCq46F4EDh3bx8VvpLCYhwJBY0Ee7TEAiZ89UxgKLiYgtH4APUq5GFA1dK5ZSzKzoUbVHHUsI+i7vmzhBi/y4Jz2BnZ1DBLi0ho3nURw2V7iWMGhlDAan5GxYo5ToTo+o2q1xbAa4EzbRdx7S1IZGqFUjZKb2+xxWEPuxbQguxYVY5QzJLiQPkHqlcID66B2ig54VqAnMIcQtZiUEuC2KqrJOgsLSh2yxGQ0hQPU21Es0IjWlJjQ1TrQjtxKSa1FYFDSLVjgxBRWVykwVMOKmkVbH24ohS9rPFISVsFLKHpj4xPNbGJ5pEFbzpZQrZYDFKQxKrRVW34kNaXOsACSeAFyU8BplkMQVV9J9HCsQQ7KRysVzOP69tH/AAKbqhBdmzSwNaNHWBkG9jBEaKp/9Qazvdp0WD8XaOM7AQ5t1ceOUe0RKSfTOuf0FFw+fL9EI9FP2E84/JchQ/tCxM95lE+Gdt+ZJP0F0PRvXF5Du2owW3lju7HGXGIiTMn4rRynH7JUIv6LSj0VVI1H15J/o3B1KbvzMwqiv1uhpy0XB4bmLXFpEX0LXTNtwIJAOtuexnWvFuqAdqKbI7zGCmDAk2JmoHEC0T4aqXKUuhqKR6Fi6dUvzgyeU6cLnTkkcVh6j47lQRa0XXI4/pPG1A1zcSaLAM0dwEyCRoRMCBcn11h0H10xb7Vc0CTmY1skS23fBFs0yZ0HnMW0rVDkrdM66h0Y+b5x+XjdWjOiR/E5x8Vx+J681i4ilRaO5btJ960HM1/u8o81zuO6x9IuIDKro97ugNIJMwYJJFvnpMJ3KX7QZUfw9Sd0SBo6PrmlhWotBJr0oNu89kTMRObWbLzDGYzG1QzO8Oyme/nI1/iDgWxpY6xN9TtxrBpIZlOYSKdSqwERpLnR+XCCUqf6wtfiPVg0C7QORbp8EKpVcvLR0jiKbYYKhqEakBzWg3hrouQNjAB47uYHrPiqTSag7QB0FtQNa4AkQQ5p8tDxg7UoibPQiSeHqh3Gl1xtLrs43NKm1rpAJqGRxJ7vMDREf1prl4DGsyxLi5wsD7sFjnZifWZsFRJ1tV53CA6sgYDGuqNnKQJI1DgYtIINx8UarSuqSRLbBuqEqBcp9ieCw0CFfRFsFnWsya9ktrfhH5qhrdYMO2p2Yc57w7KW02OdcGDewIHEFHQdlnBWw0qrrdZqDCBDy+YyAMzA8CM8+k/JGrdNRE0ngGwLixjSTFg5zr68J1spc4opQkPwVtJ/aH92/wBWf+SxLyR9hiRZDDhSGH5pPtysFYrmpnVcfQ72A4qQaBuke0cskop+wteh7tQNCoGulmtKmKRTpIXYQ1ZWB6iKRU20DzTtCpku1WdqpNwp4IjcIUtRDMgXaKm6zYl3Z5AYzyHae6I7t9JJjyXQeyngqDpmW1oiYpt7sC5JdaTfSDbhvsnNV0NQa+zmcJRpV88kBwEwTAy5QJEDSw+J3uq/ojDAEl8kz97bcCL67q+xWCDZO5N2wYJgx+LjodkuMlOezaQ6IJl0n/FBFkvJ6bHmynwtGjmYWOdmB7sEA7izTfSbgK87Ij3nvjUgucTMRc31sIsOU6jZTuIbBjUZmuM63b8OCNIBuJERfY2vJFtBcm2vBKU7GogMdj8rYFISRAh0EtEAZm5eIJN/zhHDl2YPGt9QbG4m1pvGpsDCdNESc0CZgAGwO+5PifRTAhpAiDpBN9tZ1+aW0ukPJHE4chhPZnO06Nc5rXXvm0mRM2PGeIqOPOjqRDYJIDne+JMDQRAN5Oo2RadNrfdbltBbqBeSRaCba7eqG2SYFxwGsA/0RoVDlFrnuMgNAgaybgGSeEEDfQydEtQxLgYDRoQSWuBngDHe8jfkgUqFSTme6AIDdAJiSY94yN+CIwZRczbcGfMWlJ1Y0YcTVmAGaXgwPTVp312Avud3SbgwDLpBd3ncdAAB/vugNqxcP1+6QDfiW/msq1GkXIjiSfQkp3/oKA4npV0ju7AjK6oH8csEX2HnzgN4jGQ0F4fraHb2tGTXW07ajVCzCIDhFrA6+QsfFaeA7UyfWLcCDzVaj6Jy/ZHompIgsABdoT7pdPj6ek6I+LrCLNAdPEvY2IFyGA76CDYpTCsLQ4MOUkxJaT84gX5jmnHsGp9bD1g/mlJq7Gk6LboHpjJTDKuUXOVzGuewySSCb3ufLWN+lDgB7onkvP3UxmBzQMsQ0tBF5mGm9p1hdJhMdnaCx0jSfC1+a6OP+own0Xbqx+6lOku0NN3YwKhHdzC3gDNjwJkctwqa54rO3PFaYM9nO0elq+c0nk7y0ZifxAgmx1FrDhZP4elSYJbQpDW4axv/AFEAgRPPVLdIdp25NPIHFrSS5pdO0QCJ91tzx8EJuMrNLhUJdIMZWwARAtaWgX8ybiAFyTVNo6o99h8R0k2i+zGtNj3ab2iB7oe5lQZt7AHWYuVqtiMzczWt093QtzCCcpLo1BvwCqsZiC/vOMHUiPHgOfAIVSoWwA0ASL5e93iAATwMidPjcSsGPe1Vvv8A/wAH+ksScj73/SP9NYr0yaO5axqIHNHBVfarfbKPG/Zp5EWfat5LYrN4BVnarBVS8YvIWwxAUhiAqoVVIVU/GHkLYVwpCuFUiot9ojxC8pb+0jipDE81TCopCojxIPKy1qY0NBcTYAk+AuVxvRuaXGXcSZMy6/1N7q06TrkU3RqYHxvtwBVZhGgAuJykyPDaYJEGxClwoe7JVsGc4cGkuHu3MX1JaNCZ1UHYZ03awf18IjfVSc0C9730BnlH0Vtp/wBjqN9zxj+miTVh9Auwi0t+tueyPTw2ulhuJHKx8Db6EOyvx5x6g2j0RpAEHOSSAMrTyBvoB3hrG6mirD0qRP8ADrxFydCZywD8bLHNBbMsjnZ3kC2fLkiBw07J1gIkHTjJaB6aJd1IfiG9g4721v6c9bJJIG2JY2g9wcGlpMQIBEGBAktjWOPAlT6L6Dc52aq6GXs0nM4ybkmQBpqDN9BBMQ/M9tIB0lwLoaWgNBkkOPumAYnQiwkhdC0gAAWAAAHADQLphEwlIpekMC6nlDXAhz8o7sEGC4A96NGm/LRHp4U7xp976gInTABpz917HDxnKdPwvcPNVpeSNBsQZJHmP0WfKkmacdtDfZjSW8PoNt6wpdkdMw46g24qLajDZzSBygg+Zi3OFHtGAEd7bYH1hoHoFiakTG75jjH6KZaLHbyjyjXZDpuaTuBzMD0hbp02gkzmJ4RLp8NU6FaMyBx03sLA+QO/ksNFm9vEj9Ssc4mB5GC0tAG1ljaDfva+vlJn56q8dE6IuwQdpB1mBw5engotD6c5co0k72/CAf6rdeswjvaSLODT7pgHn4+C0AzL3XEt2blaC3wJi3lHPdCQNhGYp4c0OggxJsIm0639N08HKmqCns7NfWWx8DBPoi4nHjs3wZIbxiZtY6T4FdPFydUzDl4+7QtiDnqudeJDQRlvlEaO5g68kwcOCBAcD97u/IZvlFtkXAYUANBEOgFxILspM2AbGkHjEX1TobEHNI4hp9dZjzXNN27N49Irj0cRIzT5NkTvMfnt4BLYmGmL6akiTO8jx5T6qyxmIdmDAYG57wk+Fw7yiPiqjH0TUdI2MEt3PMwJPgLTx0qCsmTZH+T1H6rFne+8/wDmH/isV5RFlsHredU/2vT4u/ld+iz7YZ+L+V36LoyZbLnOth6pR0wz8X8pUvtmn+L+VyMsNouw9SzqjHTVP8X8rv0Uvtqn+L+UpZYbRd51IPVH9tU/xfylbHTlP8X8qMsNl4KikHqh+3Kf4vT+qYodJB7SWTIMXG+uhN7JNUrY07dIJ0riTmaxpFiCZA97YAn3SOOt+SXbiXAWtwv8fHRRbTbbSbmbu8ZA1J5qWIdta87PLuYEArmb0zoSpADijOpJ0gOn1Egj6ujNruIiSDwDjPzkeKXbgotAE6SNI2sCAb8U3SadLOHmPIEBJpfg0wjKpte/M/qZS9fMbkm1/eHCNDeAeB28U1Si+n0Y4ITwCCC4cmkuDhawkNm8enoRfYCTq8Wgakw28nebTF59EB7Dq0ACdQN9L6fUeTj3t0in45KgOtv+XcocbACwizXfCBEfBXEhsa6sBv7x09+Q2ODYkR4mZ/wDgr01Fx9LHNoOzkEtuHZRe8R72Ua5Uz+1NH7tT+Vv5PXRFWjCTovsc6abxMd030i0gz4qmw+Ihouf5pPnLvil6nWSg4ZS2qQbEZRvbXNZaZVc0ZCAcv8AEXt2191wI8NfgsuaF0acM6DVsQZ7pcNj70X8DqoNrOLvecYmZLj6wfRaLi4aDled+GafrTdAqE7yfK1+QWaga7Ga+Ny2Ek+Lp9c1x8lCnj3GdvMuv4Sk23JMydeO/LT6sn6NJvAA+RN+EGUOKSBSbZjsY6+u2rj5W28FodIO33trA+tUQQP4b31yyPCTr+qhSEg6RMC4uedtByKSSHYEYp2sujXUk8iAf0U6ld5Ah7gdu8fS509dAjsYAeJHPTjvZYTIENIA0IMCfLZNiF6uMdYFz76gudaP83Pkp0sY+YBLgOJMC2kgki3L0FzMUADfXhMeevii06UugXFzYiQNxBdfX58pfQmNUa4DjMOkCCTFhJuSQdx8fBOOrCxAj/NM8h3tVzuJokDiRPOb7fBCpVNpiOAbcHUGwgcpUuFjUjoXUe9IDbfeLXGI1MuHxtok8RiRmE5JEX15fwl3O3PVI+0vDCDEbQ0ggDS8mTHJVzqhn6HD9NVUOMmUi7+1T9Bv+osVDJ4fL9Fi0wRoWyDif5nfm5ba0Dc+pP5oxwjvoLfsrvoLXTOWwNvvFbnmUQ4c8Vp1L8Qtc3FvHglphaIiOf6fBRgcT8UQ0fxD1CxuHJ0M+BCLYWDgc/isIbzRfZXcCVnsdTZjj4CfkjTCwBY3h810dCmGU2t3194TJ1EZxyF+HFVOEwRztzhzQO8ZEaeOt4VuMMXfxfXC4+HxWc3ZvxddmjV2AHnLh4knN9eK12s92GkDaOHLspm3xRfZZtLo3kx8nXWCmy8k+MQPWVnSN7NU38qc+H/5BbdWGkM9AT65flCw0GztEXN/kiU2sGgJ8p+f1ZKgs12kCSG+nHWJZb/dK16hI1aLkkhrTf8AzAx5QE5jAC3nsN766j6hV7aE7keIaL+eqqKE2Q7aJMsvYAtYBa2wttrZDzf4fKB9X+Wim/CknUfD4DZSp9HSPfHMDIT+uy0SMyuxlMkEANiNokQJMQfr4KuyBdL9knefIAf77qpxfRr2HTMNiCL+RdIKpMymhTCUgajLfxAwbCAZM3HDiuopOG7Zv9/TjZr49B6FVnRXRp9893UAEgGLSYm17evnbU8JA1btuL87OUzTZpxukSNUx7nq91uevy+KWqMBHuROwnfTRn6I5pHhHrH/ALlGng+I+vM+KhRo0cgdJmUaExtLhPDRoWFo3YfUH5t8PRMjBMnUcUVmEZwndOhWK02DQT9eSKyjAg/XwTgpco8/0WjS+pSoLAezt3spZBsfWdOOvijNpcvDkeS2KX1wSoLEnAazPC7o8osdeC0K2xYbyIJJBB3hpIHxTlTDtMTtzQHYIbu+vNOgsBWBdY+GW8ecCCfFKPojjcbfPZWjcMIFh5k/qhvw7howHwc4Hx1AnzQOyqqCLEjlr+lvBBJ2HwB9dk7iKdU6Uj5H/wC6Vb0dXP8Ayo5uDZ8oBWkTNi2YcT6hYn/smv8Ai9D+qxO0KmJjp9xkimDw/duvAlwPfPjbZQf1hdHdsTBAbTZlEC/vc9fyTHQXWp+FoPoCm14L6rw8uIc01qTKTstoHcaRzzJg9b2kx7JRy96QcsnNUY8AHJYNDXU26w1wBzRfWkYWIs6zVbCBO5LMoHxM+UIw611dNNw6PgBn05o566N09joZQ5zotN6wqCCGagDKD4WtCBjutna03024enTD6VRksytID3UnbMEwaOn43aIyh2wn7V1W2cYMDi12kzqtu601QQHF14Md4EtIkEXgTrN0av17NR01MLReRk964hlV1TKQW39+BpcSc0kJHpTrSK1J1N1BoJpU6IqZpfFMtyvcQ0Fz+6RqGkEd3uhGUGmGd1ne3XODJiTpGogm6jX6zdo0tdmLSO9faZFwZ+Ksa39oD3HO/DU3PDg9rs7rZavaNlpEEgNY2bHuTuUoOuTe6BhKYMtc52YZ3Q1rR3gwZTLA48STsYRlD0yGE6by27KDAdZsFwIs47xf3r/GUT9owTeGxqHMB+OcfL1UT1xPaVHjDUg2pSFBzJcA2j3g+mwtiM0s5DILFSZ1uZMnB0TBebENEPtlgMuI7pGhAEiQCp8cR+SRrEdYHSTlYG7ZgXTe0nMBsdOCiemszR+6Bcfdc0HIR/FAm5mNDv6l6J64vpUaVF1CnUZSDA2XEE5e1MGxBae2PdIOh+8VIdciQC/DUnEMa0uMS6KTacGWe53A/LPvBpm0ExENsXp4/wDuTxOWDDRMm7CPL4pz7SpN/hqeOWmDp48/klsX1wLqdVgw1JjqrS0vaYgGj2ZhoaADvztwlTrdfnPYA/DUi5rKjGPzOkZ6dJjXOEQ7L2LSN7NuMt340G2FqY+i7d3mxnzDgoiqyxhwtI/dtiJj7+kgieKJiOunaHN7JRBe4uc7N3jmqseQCGAtkUy2ZmHnwSeJ62do55NBoY+iKQY1xERifaA4nLcZjBaAJGhCWEh7Y5TxdPbOZOjWMBv/AJ1s9I0wdKo2Ogj4rbevcOa4YSlZzXC4Lg4U3U5zllycwcSRqPNZh+vJzA1MLScA8OaJAuKQYQSGSWl2ZxmZ7R3FPKFtmz0hTiYrRcagAkRImeY9Qtt6SZeGVrCbHQCJJg2HeF+Y4qr6S6yirQNF9ENAqZ2Gm7KWkYZlED3bsLmCoW/xHfdNVeuz3Ma19KWtw7cOWipDXtY0Br3AsMPBl2ZpbJiZEhxlBthT0pT4VfUH81n2lQ+5U0/D+q5en0g5s5RqR7xLr76qL+k6uktF9Y+HgjI9nU/adEaCqP5FI9KUuFQ+IB/Nck/HVTHejw+ZstNx1XZ3PbhHBGQ2deOlaezX+QA/NS+12RZr/Mf1XGe3VNc5+H0Fp9d8glxuOKWEHkOzPTtIahw8h/5KLusNH8Xo39VxLlmcp4Qts7dvWDD2nPfkPnKnV6w4duraw1iWATETF9pHqFw9EkFrheCDB0sV1uL691Kk9tRp1P3lVzT3Q6n2ggdmchALQbOINxJBRhB5GH/ajDRZtQ8oaP8AuU29ZaMgdjWuMwsHEjYgA3FjdVHSnWztqTqZw1JpcxrGlsQwNfmaGtyzDRZom2Z+swJ/tpV7enWFNgdTbWEFznAurUwxxh2jQGghg53kyjCDbLQdaMNlltJ5iJgAAToCc9p2U3dZ8OGhxpvDTMOLRlJGoDi6CQq9/XMZKjfZaf7xrgSXA3c2BmlkuElzzJkve90jNADT60ZabGOw7HuDKTM5d/y6RpjKwZZp5mU4MHV73CCSjCFtj1brhSERSdBBLXENAcJIkcRII8io/tpSynKypMaDKB5kfohnrgHOBdhKRawNytzaS+u58kM7weaveaRBy8TIrunOnxiKYY7D02QczHU4Bb33kizRILXNbH92w7QnhBtj37a/3bvUrFymYcPisSyg2z//2Q==">
            <a:hlinkClick r:id="rId2"/>
          </p:cNvPr>
          <p:cNvSpPr>
            <a:spLocks noChangeAspect="1" noChangeArrowheads="1"/>
          </p:cNvSpPr>
          <p:nvPr/>
        </p:nvSpPr>
        <p:spPr bwMode="auto">
          <a:xfrm>
            <a:off x="1825256" y="1524000"/>
            <a:ext cx="6088662" cy="4315968"/>
          </a:xfrm>
          <a:prstGeom prst="rect">
            <a:avLst/>
          </a:prstGeom>
          <a:solidFill>
            <a:srgbClr val="669900"/>
          </a:solidFill>
          <a:ln>
            <a:solidFill>
              <a:srgbClr val="008000"/>
            </a:solidFill>
          </a:ln>
          <a:extLst/>
        </p:spPr>
        <p:txBody>
          <a:bodyPr vert="horz" wrap="square" lIns="96661" tIns="48331" rIns="96661" bIns="48331" numCol="1" anchor="t" anchorCtr="0" compatLnSpc="1">
            <a:prstTxWarp prst="textNoShape">
              <a:avLst/>
            </a:prstTxWarp>
          </a:bodyPr>
          <a:lstStyle/>
          <a:p>
            <a:endParaRPr lang="en-US" dirty="0"/>
          </a:p>
        </p:txBody>
      </p:sp>
      <p:pic>
        <p:nvPicPr>
          <p:cNvPr id="21" name="Picture 6" descr="picture of Kansas state 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7125" y="5754624"/>
            <a:ext cx="1534075" cy="1560576"/>
          </a:xfrm>
          <a:prstGeom prst="rect">
            <a:avLst/>
          </a:prstGeom>
          <a:effectLst>
            <a:glow rad="317500">
              <a:schemeClr val="accent1">
                <a:alpha val="0"/>
              </a:schemeClr>
            </a:glow>
            <a:outerShdw blurRad="50800" dist="50800" dir="5400000" algn="ctr" rotWithShape="0">
              <a:srgbClr val="000000">
                <a:alpha val="28000"/>
              </a:srgbClr>
            </a:outerShdw>
            <a:softEdge rad="228600"/>
          </a:effectLst>
          <a:scene3d>
            <a:camera prst="orthographicFront"/>
            <a:lightRig rig="threePt" dir="t"/>
          </a:scene3d>
          <a:sp3d z="-292100" prstMaterial="dkEdge"/>
        </p:spPr>
      </p:pic>
      <p:sp>
        <p:nvSpPr>
          <p:cNvPr id="16" name="Text Box 109"/>
          <p:cNvSpPr txBox="1">
            <a:spLocks noChangeArrowheads="1"/>
          </p:cNvSpPr>
          <p:nvPr/>
        </p:nvSpPr>
        <p:spPr bwMode="auto">
          <a:xfrm>
            <a:off x="1825256" y="5335986"/>
            <a:ext cx="2966200" cy="607614"/>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ctr">
              <a:lnSpc>
                <a:spcPct val="80000"/>
              </a:lnSpc>
            </a:pPr>
            <a:r>
              <a:rPr lang="en-US" sz="4000" b="1" dirty="0">
                <a:solidFill>
                  <a:srgbClr val="FF9900"/>
                </a:solidFill>
                <a:latin typeface="Calibri" panose="020F0502020204030204" pitchFamily="34" charset="0"/>
              </a:rPr>
              <a:t>Thank </a:t>
            </a:r>
            <a:r>
              <a:rPr lang="en-US" sz="4000" b="1" dirty="0" smtClean="0">
                <a:solidFill>
                  <a:srgbClr val="FF9900"/>
                </a:solidFill>
                <a:latin typeface="Calibri" panose="020F0502020204030204" pitchFamily="34" charset="0"/>
              </a:rPr>
              <a:t>You!</a:t>
            </a:r>
            <a:endParaRPr lang="en-US" sz="4000" b="1" dirty="0">
              <a:solidFill>
                <a:srgbClr val="FF9900"/>
              </a:solidFill>
              <a:latin typeface="Calibri" panose="020F0502020204030204"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70056" y="1728311"/>
            <a:ext cx="5297544" cy="3529489"/>
          </a:xfrm>
          <a:prstGeom prst="rect">
            <a:avLst/>
          </a:prstGeom>
        </p:spPr>
      </p:pic>
    </p:spTree>
    <p:extLst>
      <p:ext uri="{BB962C8B-B14F-4D97-AF65-F5344CB8AC3E}">
        <p14:creationId xmlns:p14="http://schemas.microsoft.com/office/powerpoint/2010/main" val="3898971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D737F9AE-2DC4-4FB1-9E46-46D957E87BC6}"/>
              </a:ext>
            </a:extLst>
          </p:cNvPr>
          <p:cNvSpPr txBox="1"/>
          <p:nvPr/>
        </p:nvSpPr>
        <p:spPr>
          <a:xfrm>
            <a:off x="2133600" y="2882854"/>
            <a:ext cx="5334000" cy="1969770"/>
          </a:xfrm>
          <a:prstGeom prst="rect">
            <a:avLst/>
          </a:prstGeom>
          <a:noFill/>
        </p:spPr>
        <p:txBody>
          <a:bodyPr wrap="square" rtlCol="0">
            <a:spAutoFit/>
          </a:bodyPr>
          <a:lstStyle/>
          <a:p>
            <a:pPr algn="ctr"/>
            <a:r>
              <a:rPr lang="en-US" sz="1400" b="1" dirty="0">
                <a:solidFill>
                  <a:srgbClr val="002060"/>
                </a:solidFill>
                <a:latin typeface="Times New Roman" panose="02020603050405020304" pitchFamily="18" charset="0"/>
                <a:cs typeface="Times New Roman" panose="02020603050405020304" pitchFamily="18" charset="0"/>
              </a:rPr>
              <a:t>Faye Streeter, Program Consultant</a:t>
            </a:r>
          </a:p>
          <a:p>
            <a:pPr algn="ctr">
              <a:spcBef>
                <a:spcPts val="357"/>
              </a:spcBef>
            </a:pPr>
            <a:r>
              <a:rPr lang="en-US" sz="1400" b="1" dirty="0">
                <a:solidFill>
                  <a:srgbClr val="002060"/>
                </a:solidFill>
                <a:latin typeface="Times New Roman" panose="02020603050405020304" pitchFamily="18" charset="0"/>
                <a:cs typeface="Times New Roman" panose="02020603050405020304" pitchFamily="18" charset="0"/>
              </a:rPr>
              <a:t>Kansas Department of Revenue</a:t>
            </a:r>
          </a:p>
          <a:p>
            <a:pPr algn="ctr"/>
            <a:r>
              <a:rPr lang="en-US" sz="1400" b="1" dirty="0" smtClean="0">
                <a:solidFill>
                  <a:srgbClr val="002060"/>
                </a:solidFill>
                <a:latin typeface="Times New Roman" panose="02020603050405020304" pitchFamily="18" charset="0"/>
                <a:cs typeface="Times New Roman" panose="02020603050405020304" pitchFamily="18" charset="0"/>
              </a:rPr>
              <a:t>120 SE 10</a:t>
            </a:r>
            <a:r>
              <a:rPr lang="en-US" sz="1400" b="1" baseline="30000" dirty="0" smtClean="0">
                <a:solidFill>
                  <a:srgbClr val="002060"/>
                </a:solidFill>
                <a:latin typeface="Times New Roman" panose="02020603050405020304" pitchFamily="18" charset="0"/>
                <a:cs typeface="Times New Roman" panose="02020603050405020304" pitchFamily="18" charset="0"/>
              </a:rPr>
              <a:t>th</a:t>
            </a:r>
            <a:r>
              <a:rPr lang="en-US" sz="1400" b="1" dirty="0" smtClean="0">
                <a:solidFill>
                  <a:srgbClr val="002060"/>
                </a:solidFill>
                <a:latin typeface="Times New Roman" panose="02020603050405020304" pitchFamily="18" charset="0"/>
                <a:cs typeface="Times New Roman" panose="02020603050405020304" pitchFamily="18" charset="0"/>
              </a:rPr>
              <a:t> St, 2</a:t>
            </a:r>
            <a:r>
              <a:rPr lang="en-US" sz="1400" b="1" baseline="30000" dirty="0" smtClean="0">
                <a:solidFill>
                  <a:srgbClr val="002060"/>
                </a:solidFill>
                <a:latin typeface="Times New Roman" panose="02020603050405020304" pitchFamily="18" charset="0"/>
                <a:cs typeface="Times New Roman" panose="02020603050405020304" pitchFamily="18" charset="0"/>
              </a:rPr>
              <a:t>nd</a:t>
            </a:r>
            <a:r>
              <a:rPr lang="en-US" sz="1400" b="1" dirty="0" smtClean="0">
                <a:solidFill>
                  <a:srgbClr val="002060"/>
                </a:solidFill>
                <a:latin typeface="Times New Roman" panose="02020603050405020304" pitchFamily="18" charset="0"/>
                <a:cs typeface="Times New Roman" panose="02020603050405020304" pitchFamily="18" charset="0"/>
              </a:rPr>
              <a:t> </a:t>
            </a:r>
            <a:r>
              <a:rPr lang="en-US" sz="1400" b="1" dirty="0" smtClean="0">
                <a:solidFill>
                  <a:srgbClr val="002060"/>
                </a:solidFill>
                <a:latin typeface="Times New Roman" panose="02020603050405020304" pitchFamily="18" charset="0"/>
                <a:cs typeface="Times New Roman" panose="02020603050405020304" pitchFamily="18" charset="0"/>
              </a:rPr>
              <a:t>flr, SW</a:t>
            </a:r>
            <a:endParaRPr lang="en-US" sz="1400" b="1" dirty="0">
              <a:solidFill>
                <a:srgbClr val="002060"/>
              </a:solidFill>
              <a:latin typeface="Times New Roman" panose="02020603050405020304" pitchFamily="18" charset="0"/>
              <a:cs typeface="Times New Roman" panose="02020603050405020304" pitchFamily="18" charset="0"/>
            </a:endParaRPr>
          </a:p>
          <a:p>
            <a:pPr algn="ctr"/>
            <a:r>
              <a:rPr lang="en-US" sz="1400" b="1" dirty="0">
                <a:solidFill>
                  <a:srgbClr val="002060"/>
                </a:solidFill>
                <a:latin typeface="Times New Roman" panose="02020603050405020304" pitchFamily="18" charset="0"/>
                <a:cs typeface="Times New Roman" panose="02020603050405020304" pitchFamily="18" charset="0"/>
              </a:rPr>
              <a:t>Topeka, KS </a:t>
            </a:r>
            <a:r>
              <a:rPr lang="en-US" sz="1400" b="1" dirty="0" smtClean="0">
                <a:solidFill>
                  <a:srgbClr val="002060"/>
                </a:solidFill>
                <a:latin typeface="Times New Roman" panose="02020603050405020304" pitchFamily="18" charset="0"/>
                <a:cs typeface="Times New Roman" panose="02020603050405020304" pitchFamily="18" charset="0"/>
              </a:rPr>
              <a:t>66601-3506</a:t>
            </a:r>
            <a:endParaRPr lang="en-US" sz="1400" b="1" dirty="0">
              <a:solidFill>
                <a:srgbClr val="002060"/>
              </a:solidFill>
              <a:latin typeface="Times New Roman" panose="02020603050405020304" pitchFamily="18" charset="0"/>
              <a:cs typeface="Times New Roman" panose="02020603050405020304" pitchFamily="18" charset="0"/>
            </a:endParaRPr>
          </a:p>
          <a:p>
            <a:pPr algn="ctr">
              <a:spcBef>
                <a:spcPts val="357"/>
              </a:spcBef>
            </a:pPr>
            <a:r>
              <a:rPr lang="en-US" sz="1400" b="1" dirty="0" smtClean="0">
                <a:solidFill>
                  <a:srgbClr val="002060"/>
                </a:solidFill>
                <a:latin typeface="Times New Roman" panose="02020603050405020304" pitchFamily="18" charset="0"/>
                <a:cs typeface="Times New Roman" panose="02020603050405020304" pitchFamily="18" charset="0"/>
              </a:rPr>
              <a:t>p: </a:t>
            </a:r>
            <a:r>
              <a:rPr lang="en-US" sz="1400" b="1" dirty="0">
                <a:solidFill>
                  <a:srgbClr val="002060"/>
                </a:solidFill>
                <a:latin typeface="Times New Roman" panose="02020603050405020304" pitchFamily="18" charset="0"/>
                <a:cs typeface="Times New Roman" panose="02020603050405020304" pitchFamily="18" charset="0"/>
              </a:rPr>
              <a:t>785-296-2460</a:t>
            </a:r>
          </a:p>
          <a:p>
            <a:pPr algn="ctr"/>
            <a:r>
              <a:rPr lang="en-US" sz="1400" b="1" dirty="0" smtClean="0">
                <a:solidFill>
                  <a:srgbClr val="002060"/>
                </a:solidFill>
                <a:latin typeface="Times New Roman" panose="02020603050405020304" pitchFamily="18" charset="0"/>
                <a:cs typeface="Times New Roman" panose="02020603050405020304" pitchFamily="18" charset="0"/>
              </a:rPr>
              <a:t>f: </a:t>
            </a:r>
            <a:r>
              <a:rPr lang="en-US" sz="1400" b="1" dirty="0">
                <a:solidFill>
                  <a:srgbClr val="002060"/>
                </a:solidFill>
                <a:latin typeface="Times New Roman" panose="02020603050405020304" pitchFamily="18" charset="0"/>
                <a:cs typeface="Times New Roman" panose="02020603050405020304" pitchFamily="18" charset="0"/>
              </a:rPr>
              <a:t>785-296-2736</a:t>
            </a:r>
          </a:p>
          <a:p>
            <a:pPr algn="ctr">
              <a:spcBef>
                <a:spcPts val="357"/>
              </a:spcBef>
            </a:pPr>
            <a:r>
              <a:rPr lang="en-US" sz="1400" b="1" dirty="0">
                <a:solidFill>
                  <a:srgbClr val="002060"/>
                </a:solidFill>
                <a:latin typeface="Times New Roman" panose="02020603050405020304" pitchFamily="18" charset="0"/>
                <a:cs typeface="Times New Roman" panose="02020603050405020304" pitchFamily="18" charset="0"/>
              </a:rPr>
              <a:t>Email: faye.streeter@ks.gov</a:t>
            </a:r>
          </a:p>
          <a:p>
            <a:pPr algn="ctr"/>
            <a:r>
              <a:rPr lang="en-US" sz="1400" b="1" dirty="0">
                <a:solidFill>
                  <a:srgbClr val="002060"/>
                </a:solidFill>
                <a:latin typeface="Times New Roman" panose="02020603050405020304" pitchFamily="18" charset="0"/>
                <a:cs typeface="Times New Roman" panose="02020603050405020304" pitchFamily="18" charset="0"/>
              </a:rPr>
              <a:t>Developer website: https://www.kdor.org/developers/subhome.html</a:t>
            </a:r>
          </a:p>
        </p:txBody>
      </p:sp>
    </p:spTree>
    <p:extLst>
      <p:ext uri="{BB962C8B-B14F-4D97-AF65-F5344CB8AC3E}">
        <p14:creationId xmlns:p14="http://schemas.microsoft.com/office/powerpoint/2010/main" val="1961539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9"/>
          <p:cNvSpPr txBox="1">
            <a:spLocks noChangeArrowheads="1"/>
          </p:cNvSpPr>
          <p:nvPr/>
        </p:nvSpPr>
        <p:spPr bwMode="auto">
          <a:xfrm>
            <a:off x="1752600" y="228600"/>
            <a:ext cx="22098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a:t>
            </a:r>
            <a:endParaRPr lang="en-US" sz="3100" b="1" dirty="0">
              <a:solidFill>
                <a:schemeClr val="accent3">
                  <a:lumMod val="60000"/>
                  <a:lumOff val="40000"/>
                </a:schemeClr>
              </a:solidFill>
              <a:latin typeface="Calibri" panose="020F0502020204030204" pitchFamily="34" charset="0"/>
            </a:endParaRPr>
          </a:p>
        </p:txBody>
      </p:sp>
      <p:sp>
        <p:nvSpPr>
          <p:cNvPr id="4" name="Rectangle 3"/>
          <p:cNvSpPr/>
          <p:nvPr/>
        </p:nvSpPr>
        <p:spPr>
          <a:xfrm>
            <a:off x="762000" y="914400"/>
            <a:ext cx="7620000" cy="5380960"/>
          </a:xfrm>
          <a:prstGeom prst="rect">
            <a:avLst/>
          </a:prstGeom>
        </p:spPr>
        <p:txBody>
          <a:bodyPr wrap="square">
            <a:spAutoFit/>
          </a:bodyPr>
          <a:lstStyle/>
          <a:p>
            <a:pPr eaLnBrk="0">
              <a:spcAft>
                <a:spcPts val="1200"/>
              </a:spcAft>
            </a:pPr>
            <a:r>
              <a:rPr lang="en-US" sz="1600" b="1" dirty="0">
                <a:solidFill>
                  <a:srgbClr val="FF9900"/>
                </a:solidFill>
                <a:latin typeface="Calibri" panose="020F0502020204030204" pitchFamily="34" charset="0"/>
              </a:rPr>
              <a:t>New</a:t>
            </a:r>
          </a:p>
          <a:p>
            <a:pPr marL="339725" eaLnBrk="0"/>
            <a:r>
              <a:rPr lang="en-US" sz="1400" b="1" dirty="0" smtClean="0">
                <a:solidFill>
                  <a:srgbClr val="FF9900"/>
                </a:solidFill>
                <a:latin typeface="Calibri" panose="020F0502020204030204" pitchFamily="34" charset="0"/>
              </a:rPr>
              <a:t>K-40 </a:t>
            </a:r>
            <a:r>
              <a:rPr lang="en-US" sz="1400" b="1" dirty="0" smtClean="0">
                <a:solidFill>
                  <a:srgbClr val="FF9900"/>
                </a:solidFill>
                <a:latin typeface="Calibri" panose="020F0502020204030204" pitchFamily="34" charset="0"/>
              </a:rPr>
              <a:t>page 1</a:t>
            </a:r>
            <a:endParaRPr lang="en-US" sz="1200" b="1" dirty="0">
              <a:solidFill>
                <a:srgbClr val="FF9900"/>
              </a:solidFill>
              <a:latin typeface="Calibri" panose="020F0502020204030204" pitchFamily="34" charset="0"/>
            </a:endParaRPr>
          </a:p>
          <a:p>
            <a:pPr marL="1254125" indent="-339725" eaLnBrk="0">
              <a:spcBef>
                <a:spcPts val="634"/>
              </a:spcBef>
              <a:buFont typeface="Arial" panose="020B0604020202020204" pitchFamily="34" charset="0"/>
              <a:buChar char="•"/>
              <a:tabLst>
                <a:tab pos="609168" algn="l"/>
              </a:tabLst>
            </a:pPr>
            <a:r>
              <a:rPr lang="en-US" sz="1200" b="1" dirty="0" smtClean="0">
                <a:solidFill>
                  <a:srgbClr val="FF0000"/>
                </a:solidFill>
                <a:latin typeface="Calibri" panose="020F0502020204030204" pitchFamily="34" charset="0"/>
              </a:rPr>
              <a:t>New verbiage on 1</a:t>
            </a:r>
            <a:r>
              <a:rPr lang="en-US" sz="1200" b="1" baseline="30000" dirty="0" smtClean="0">
                <a:solidFill>
                  <a:srgbClr val="FF0000"/>
                </a:solidFill>
                <a:latin typeface="Calibri" panose="020F0502020204030204" pitchFamily="34" charset="0"/>
              </a:rPr>
              <a:t>st</a:t>
            </a:r>
            <a:r>
              <a:rPr lang="en-US" sz="1200" b="1" dirty="0" smtClean="0">
                <a:solidFill>
                  <a:srgbClr val="FF0000"/>
                </a:solidFill>
                <a:latin typeface="Calibri" panose="020F0502020204030204" pitchFamily="34" charset="0"/>
              </a:rPr>
              <a:t> Exemption check field</a:t>
            </a:r>
          </a:p>
          <a:p>
            <a:pPr marL="1737431" lvl="1" indent="-339725" eaLnBrk="0">
              <a:spcBef>
                <a:spcPts val="634"/>
              </a:spcBef>
              <a:buFont typeface="Arial" panose="020B0604020202020204" pitchFamily="34" charset="0"/>
              <a:buChar char="•"/>
              <a:tabLst>
                <a:tab pos="609168" algn="l"/>
              </a:tabLst>
            </a:pPr>
            <a:r>
              <a:rPr lang="en-US" sz="1200" b="1" dirty="0" smtClean="0">
                <a:solidFill>
                  <a:srgbClr val="FF0000"/>
                </a:solidFill>
                <a:latin typeface="Calibri" panose="020F0502020204030204" pitchFamily="34" charset="0"/>
              </a:rPr>
              <a:t>Old - </a:t>
            </a:r>
            <a:r>
              <a:rPr lang="en-US" sz="1200" dirty="0" smtClean="0">
                <a:solidFill>
                  <a:srgbClr val="FF0000"/>
                </a:solidFill>
                <a:latin typeface="Calibri" panose="020F0502020204030204" pitchFamily="34" charset="0"/>
              </a:rPr>
              <a:t>Enter </a:t>
            </a:r>
            <a:r>
              <a:rPr lang="en-US" sz="1200" dirty="0">
                <a:solidFill>
                  <a:srgbClr val="FF0000"/>
                </a:solidFill>
                <a:latin typeface="Calibri" panose="020F0502020204030204" pitchFamily="34" charset="0"/>
              </a:rPr>
              <a:t>number of exemptions you claimed on your 2017 federal return. If no federal return is required, enter total exemptions for you, your spouse (if applicable), and each person you claim as a </a:t>
            </a:r>
            <a:r>
              <a:rPr lang="en-US" sz="1200" dirty="0" smtClean="0">
                <a:solidFill>
                  <a:srgbClr val="FF0000"/>
                </a:solidFill>
                <a:latin typeface="Calibri" panose="020F0502020204030204" pitchFamily="34" charset="0"/>
              </a:rPr>
              <a:t>dependent.</a:t>
            </a:r>
          </a:p>
          <a:p>
            <a:pPr marL="1737431" lvl="1" indent="-339725" eaLnBrk="0">
              <a:buFont typeface="Arial" panose="020B0604020202020204" pitchFamily="34" charset="0"/>
              <a:buChar char="•"/>
              <a:tabLst>
                <a:tab pos="609168" algn="l"/>
              </a:tabLst>
            </a:pPr>
            <a:r>
              <a:rPr lang="en-US" sz="1200" b="1" dirty="0" smtClean="0">
                <a:solidFill>
                  <a:srgbClr val="FF0000"/>
                </a:solidFill>
                <a:latin typeface="Calibri" panose="020F0502020204030204" pitchFamily="34" charset="0"/>
              </a:rPr>
              <a:t>New - </a:t>
            </a:r>
            <a:r>
              <a:rPr lang="en-US" sz="1200" dirty="0" smtClean="0">
                <a:solidFill>
                  <a:srgbClr val="FF0000"/>
                </a:solidFill>
                <a:latin typeface="Calibri" panose="020F0502020204030204" pitchFamily="34" charset="0"/>
              </a:rPr>
              <a:t>Enter the total exemptions for you, your spouse (if applicable) and each person you claim as </a:t>
            </a:r>
            <a:r>
              <a:rPr lang="en-US" sz="1200" smtClean="0">
                <a:solidFill>
                  <a:srgbClr val="FF0000"/>
                </a:solidFill>
                <a:latin typeface="Calibri" panose="020F0502020204030204" pitchFamily="34" charset="0"/>
              </a:rPr>
              <a:t>a dependent.</a:t>
            </a:r>
            <a:endParaRPr lang="en-US" sz="1200" dirty="0" smtClean="0">
              <a:solidFill>
                <a:srgbClr val="FF0000"/>
              </a:solidFill>
              <a:latin typeface="Calibri" panose="020F0502020204030204" pitchFamily="34" charset="0"/>
            </a:endParaRPr>
          </a:p>
          <a:p>
            <a:pPr marL="1254125" indent="-339725" eaLnBrk="0">
              <a:spcBef>
                <a:spcPts val="634"/>
              </a:spcBef>
              <a:buFont typeface="Arial" panose="020B0604020202020204" pitchFamily="34" charset="0"/>
              <a:buChar char="•"/>
              <a:tabLst>
                <a:tab pos="609168" algn="l"/>
              </a:tabLst>
            </a:pPr>
            <a:r>
              <a:rPr lang="en-US" sz="1200" b="1" dirty="0" smtClean="0">
                <a:solidFill>
                  <a:srgbClr val="FF0000"/>
                </a:solidFill>
                <a:latin typeface="Calibri" panose="020F0502020204030204" pitchFamily="34" charset="0"/>
              </a:rPr>
              <a:t>New </a:t>
            </a:r>
            <a:r>
              <a:rPr lang="en-US" sz="1200" b="1" dirty="0">
                <a:solidFill>
                  <a:srgbClr val="FF0000"/>
                </a:solidFill>
                <a:latin typeface="Calibri" panose="020F0502020204030204" pitchFamily="34" charset="0"/>
              </a:rPr>
              <a:t>verbiage on </a:t>
            </a:r>
            <a:r>
              <a:rPr lang="en-US" sz="1200" b="1" dirty="0" smtClean="0">
                <a:solidFill>
                  <a:srgbClr val="FF0000"/>
                </a:solidFill>
                <a:latin typeface="Calibri" panose="020F0502020204030204" pitchFamily="34" charset="0"/>
              </a:rPr>
              <a:t>Line E</a:t>
            </a:r>
            <a:endParaRPr lang="en-US" sz="1200" b="1" dirty="0">
              <a:solidFill>
                <a:srgbClr val="FF0000"/>
              </a:solidFill>
              <a:latin typeface="Calibri" panose="020F0502020204030204" pitchFamily="34" charset="0"/>
            </a:endParaRPr>
          </a:p>
          <a:p>
            <a:pPr marL="1737431" lvl="1" indent="-339725" eaLnBrk="0">
              <a:spcBef>
                <a:spcPts val="634"/>
              </a:spcBef>
              <a:buFont typeface="Arial" panose="020B0604020202020204" pitchFamily="34" charset="0"/>
              <a:buChar char="•"/>
              <a:tabLst>
                <a:tab pos="609168" algn="l"/>
              </a:tabLst>
            </a:pPr>
            <a:r>
              <a:rPr lang="en-US" sz="1200" b="1" dirty="0">
                <a:solidFill>
                  <a:srgbClr val="FF0000"/>
                </a:solidFill>
                <a:latin typeface="Calibri" panose="020F0502020204030204" pitchFamily="34" charset="0"/>
              </a:rPr>
              <a:t>Old </a:t>
            </a:r>
            <a:r>
              <a:rPr lang="en-US" sz="1200" b="1" dirty="0" smtClean="0">
                <a:solidFill>
                  <a:srgbClr val="FF0000"/>
                </a:solidFill>
                <a:latin typeface="Calibri" panose="020F0502020204030204" pitchFamily="34" charset="0"/>
              </a:rPr>
              <a:t>- </a:t>
            </a:r>
            <a:r>
              <a:rPr lang="en-US" sz="1200" dirty="0" smtClean="0">
                <a:solidFill>
                  <a:srgbClr val="FF0000"/>
                </a:solidFill>
                <a:latin typeface="Calibri" panose="020F0502020204030204" pitchFamily="34" charset="0"/>
              </a:rPr>
              <a:t>Number of exemptions claimed on your federal income tax return.</a:t>
            </a:r>
          </a:p>
          <a:p>
            <a:pPr marL="1737431" lvl="1" indent="-339725" eaLnBrk="0">
              <a:buFont typeface="Arial" panose="020B0604020202020204" pitchFamily="34" charset="0"/>
              <a:buChar char="•"/>
              <a:tabLst>
                <a:tab pos="609168" algn="l"/>
              </a:tabLst>
            </a:pPr>
            <a:r>
              <a:rPr lang="en-US" sz="1200" b="1" dirty="0" smtClean="0">
                <a:solidFill>
                  <a:srgbClr val="FF0000"/>
                </a:solidFill>
                <a:latin typeface="Calibri" panose="020F0502020204030204" pitchFamily="34" charset="0"/>
              </a:rPr>
              <a:t>New - </a:t>
            </a:r>
            <a:r>
              <a:rPr lang="en-US" sz="1200" dirty="0">
                <a:solidFill>
                  <a:srgbClr val="FF0000"/>
                </a:solidFill>
                <a:latin typeface="Calibri" panose="020F0502020204030204" pitchFamily="34" charset="0"/>
              </a:rPr>
              <a:t>Number of exemptions </a:t>
            </a:r>
            <a:r>
              <a:rPr lang="en-US" sz="1200" dirty="0" smtClean="0">
                <a:solidFill>
                  <a:srgbClr val="FF0000"/>
                </a:solidFill>
                <a:latin typeface="Calibri" panose="020F0502020204030204" pitchFamily="34" charset="0"/>
              </a:rPr>
              <a:t>claimed.</a:t>
            </a:r>
            <a:endParaRPr lang="en-US" sz="1200" dirty="0">
              <a:solidFill>
                <a:srgbClr val="FF0000"/>
              </a:solidFill>
              <a:latin typeface="Calibri" panose="020F0502020204030204" pitchFamily="34" charset="0"/>
            </a:endParaRPr>
          </a:p>
          <a:p>
            <a:pPr marL="342900" eaLnBrk="0">
              <a:spcBef>
                <a:spcPts val="634"/>
              </a:spcBef>
            </a:pPr>
            <a:r>
              <a:rPr lang="en-US" sz="1400" b="1" dirty="0">
                <a:solidFill>
                  <a:srgbClr val="FF9900"/>
                </a:solidFill>
                <a:latin typeface="Calibri" panose="020F0502020204030204" pitchFamily="34" charset="0"/>
              </a:rPr>
              <a:t>K-40 page 2</a:t>
            </a:r>
            <a:endParaRPr lang="en-US" sz="1400" b="1" dirty="0" smtClean="0">
              <a:solidFill>
                <a:srgbClr val="002060"/>
              </a:solidFill>
              <a:latin typeface="Calibri" panose="020F0502020204030204" pitchFamily="34" charset="0"/>
            </a:endParaRPr>
          </a:p>
          <a:p>
            <a:pPr marL="1254125" indent="-339725" eaLnBrk="0">
              <a:spcBef>
                <a:spcPts val="634"/>
              </a:spcBef>
              <a:buFont typeface="Arial" panose="020B0604020202020204" pitchFamily="34" charset="0"/>
              <a:buChar char="•"/>
              <a:tabLst>
                <a:tab pos="609168" algn="l"/>
              </a:tabLst>
            </a:pPr>
            <a:r>
              <a:rPr lang="en-US" sz="1200" b="1" dirty="0" smtClean="0">
                <a:solidFill>
                  <a:srgbClr val="002060"/>
                </a:solidFill>
                <a:latin typeface="Calibri" panose="020F0502020204030204" pitchFamily="34" charset="0"/>
              </a:rPr>
              <a:t>Added </a:t>
            </a:r>
            <a:r>
              <a:rPr lang="en-US" sz="1200" b="1" dirty="0">
                <a:solidFill>
                  <a:srgbClr val="002060"/>
                </a:solidFill>
                <a:latin typeface="Calibri" panose="020F0502020204030204" pitchFamily="34" charset="0"/>
              </a:rPr>
              <a:t>one new line</a:t>
            </a:r>
          </a:p>
          <a:p>
            <a:pPr marL="1711325" lvl="1" indent="-339725" eaLnBrk="0">
              <a:buFont typeface="Arial" panose="020B0604020202020204" pitchFamily="34" charset="0"/>
              <a:buChar char="•"/>
            </a:pPr>
            <a:r>
              <a:rPr lang="en-US" sz="1200" b="1" dirty="0">
                <a:solidFill>
                  <a:srgbClr val="002060"/>
                </a:solidFill>
                <a:latin typeface="Calibri" panose="020F0502020204030204" pitchFamily="34" charset="0"/>
              </a:rPr>
              <a:t>Line 14 Credit for child and dependent care expenses</a:t>
            </a:r>
          </a:p>
          <a:p>
            <a:pPr marL="1254125" lvl="1" indent="-346075" eaLnBrk="0">
              <a:spcBef>
                <a:spcPts val="600"/>
              </a:spcBef>
              <a:buFont typeface="Arial" panose="020B0604020202020204" pitchFamily="34" charset="0"/>
              <a:buChar char="•"/>
            </a:pPr>
            <a:r>
              <a:rPr lang="en-US" sz="1200" b="1" dirty="0" smtClean="0">
                <a:solidFill>
                  <a:srgbClr val="002060"/>
                </a:solidFill>
                <a:latin typeface="Calibri" panose="020F0502020204030204" pitchFamily="34" charset="0"/>
              </a:rPr>
              <a:t>Line 43 </a:t>
            </a:r>
            <a:r>
              <a:rPr lang="en-US" sz="1200" b="1" dirty="0">
                <a:solidFill>
                  <a:srgbClr val="002060"/>
                </a:solidFill>
                <a:latin typeface="Calibri" panose="020F0502020204030204" pitchFamily="34" charset="0"/>
              </a:rPr>
              <a:t>– Local School District Contribution Fund</a:t>
            </a:r>
          </a:p>
          <a:p>
            <a:pPr marL="1711325" lvl="2" indent="-346075" eaLnBrk="0">
              <a:buFont typeface="Arial" panose="020B0604020202020204" pitchFamily="34" charset="0"/>
              <a:buChar char="•"/>
            </a:pPr>
            <a:r>
              <a:rPr lang="en-US" sz="1200" b="1" dirty="0">
                <a:solidFill>
                  <a:srgbClr val="002060"/>
                </a:solidFill>
                <a:latin typeface="Calibri" panose="020F0502020204030204" pitchFamily="34" charset="0"/>
              </a:rPr>
              <a:t>School District </a:t>
            </a:r>
            <a:r>
              <a:rPr lang="en-US" sz="1200" b="1" dirty="0" smtClean="0">
                <a:solidFill>
                  <a:srgbClr val="002060"/>
                </a:solidFill>
                <a:latin typeface="Calibri" panose="020F0502020204030204" pitchFamily="34" charset="0"/>
              </a:rPr>
              <a:t>Number raised up to same line</a:t>
            </a:r>
            <a:endParaRPr lang="en-US" sz="1200" b="1" dirty="0">
              <a:solidFill>
                <a:srgbClr val="002060"/>
              </a:solidFill>
              <a:latin typeface="Calibri" panose="020F0502020204030204" pitchFamily="34" charset="0"/>
            </a:endParaRPr>
          </a:p>
          <a:p>
            <a:pPr marL="631825" marR="533400">
              <a:lnSpc>
                <a:spcPct val="100000"/>
              </a:lnSpc>
              <a:spcBef>
                <a:spcPts val="840"/>
              </a:spcBef>
            </a:pPr>
            <a:r>
              <a:rPr lang="en-US" sz="1400" b="1" dirty="0">
                <a:solidFill>
                  <a:srgbClr val="FF9900"/>
                </a:solidFill>
                <a:latin typeface="Calibri" panose="020F0502020204030204" pitchFamily="34" charset="0"/>
                <a:cs typeface="Arial"/>
              </a:rPr>
              <a:t>Child and Dependent Care Credit Restored</a:t>
            </a:r>
          </a:p>
          <a:p>
            <a:pPr marL="914400" marR="483870" algn="just">
              <a:spcBef>
                <a:spcPts val="300"/>
              </a:spcBef>
            </a:pPr>
            <a:r>
              <a:rPr lang="en-US" sz="1200" b="1" dirty="0">
                <a:solidFill>
                  <a:srgbClr val="002060"/>
                </a:solidFill>
                <a:latin typeface="Calibri" panose="020F0502020204030204" pitchFamily="34" charset="0"/>
                <a:cs typeface="Arial"/>
              </a:rPr>
              <a:t>Child and Dependent Care Tax Credit is restored for individual income filers’ effective tax year 2018. </a:t>
            </a:r>
            <a:r>
              <a:rPr lang="en-US" sz="1200" b="1" i="1" dirty="0">
                <a:solidFill>
                  <a:srgbClr val="002060"/>
                </a:solidFill>
                <a:latin typeface="Calibri" panose="020F0502020204030204" pitchFamily="34" charset="0"/>
                <a:cs typeface="Arial"/>
              </a:rPr>
              <a:t>T</a:t>
            </a:r>
            <a:r>
              <a:rPr lang="en-US" sz="1200" b="1" dirty="0">
                <a:solidFill>
                  <a:srgbClr val="002060"/>
                </a:solidFill>
                <a:latin typeface="Calibri" panose="020F0502020204030204" pitchFamily="34" charset="0"/>
                <a:cs typeface="Arial"/>
              </a:rPr>
              <a:t>he Kansas credit is the following percentage of the Federal Child and Dependent Care  Credit under </a:t>
            </a:r>
            <a:r>
              <a:rPr lang="en-US" sz="1200" b="1" i="1" dirty="0">
                <a:solidFill>
                  <a:srgbClr val="002060"/>
                </a:solidFill>
                <a:latin typeface="Calibri" panose="020F0502020204030204" pitchFamily="34" charset="0"/>
                <a:cs typeface="Arial"/>
              </a:rPr>
              <a:t>26 U.S.C. § 21 </a:t>
            </a:r>
            <a:r>
              <a:rPr lang="en-US" sz="1200" b="1" dirty="0">
                <a:solidFill>
                  <a:srgbClr val="002060"/>
                </a:solidFill>
                <a:latin typeface="Calibri" panose="020F0502020204030204" pitchFamily="34" charset="0"/>
                <a:cs typeface="Arial"/>
              </a:rPr>
              <a:t>that is allowed against the taxpayer’s federal income tax liability:</a:t>
            </a:r>
          </a:p>
          <a:p>
            <a:pPr marL="1711325" indent="-339725">
              <a:spcBef>
                <a:spcPts val="100"/>
              </a:spcBef>
              <a:buSzPct val="71428"/>
              <a:buFont typeface="Symbol"/>
              <a:buChar char=""/>
            </a:pPr>
            <a:r>
              <a:rPr lang="en-US" sz="1200" spc="-40" dirty="0">
                <a:solidFill>
                  <a:srgbClr val="002060"/>
                </a:solidFill>
                <a:latin typeface="Calibri" panose="020F0502020204030204" pitchFamily="34" charset="0"/>
                <a:cs typeface="Arial"/>
              </a:rPr>
              <a:t>Tax </a:t>
            </a:r>
            <a:r>
              <a:rPr lang="en-US" sz="1200" spc="-20" dirty="0">
                <a:solidFill>
                  <a:srgbClr val="002060"/>
                </a:solidFill>
                <a:latin typeface="Calibri" panose="020F0502020204030204" pitchFamily="34" charset="0"/>
                <a:cs typeface="Arial"/>
              </a:rPr>
              <a:t>Year </a:t>
            </a:r>
            <a:r>
              <a:rPr lang="en-US" sz="1200" spc="-5" dirty="0">
                <a:solidFill>
                  <a:srgbClr val="002060"/>
                </a:solidFill>
                <a:latin typeface="Calibri" panose="020F0502020204030204" pitchFamily="34" charset="0"/>
                <a:cs typeface="Arial"/>
              </a:rPr>
              <a:t>2018 </a:t>
            </a:r>
            <a:r>
              <a:rPr lang="en-US" sz="1200" dirty="0">
                <a:solidFill>
                  <a:srgbClr val="002060"/>
                </a:solidFill>
                <a:latin typeface="Calibri" panose="020F0502020204030204" pitchFamily="34" charset="0"/>
                <a:cs typeface="Arial"/>
              </a:rPr>
              <a:t>-</a:t>
            </a:r>
            <a:r>
              <a:rPr lang="en-US" sz="1200" spc="-10" dirty="0">
                <a:solidFill>
                  <a:srgbClr val="002060"/>
                </a:solidFill>
                <a:latin typeface="Calibri" panose="020F0502020204030204" pitchFamily="34" charset="0"/>
                <a:cs typeface="Arial"/>
              </a:rPr>
              <a:t> </a:t>
            </a:r>
            <a:r>
              <a:rPr lang="en-US" sz="1200" spc="-5" dirty="0">
                <a:solidFill>
                  <a:srgbClr val="002060"/>
                </a:solidFill>
                <a:latin typeface="Calibri" panose="020F0502020204030204" pitchFamily="34" charset="0"/>
                <a:cs typeface="Arial"/>
              </a:rPr>
              <a:t>12.50%</a:t>
            </a:r>
            <a:endParaRPr lang="en-US" sz="1200" dirty="0">
              <a:solidFill>
                <a:srgbClr val="002060"/>
              </a:solidFill>
              <a:latin typeface="Calibri" panose="020F0502020204030204" pitchFamily="34" charset="0"/>
              <a:cs typeface="Arial"/>
            </a:endParaRPr>
          </a:p>
          <a:p>
            <a:pPr marL="1711325" indent="-339725">
              <a:lnSpc>
                <a:spcPts val="1610"/>
              </a:lnSpc>
              <a:buSzPct val="71428"/>
              <a:buFont typeface="Symbol"/>
              <a:buChar char=""/>
            </a:pPr>
            <a:r>
              <a:rPr lang="en-US" sz="1200" spc="-40" dirty="0">
                <a:solidFill>
                  <a:srgbClr val="002060"/>
                </a:solidFill>
                <a:latin typeface="Calibri" panose="020F0502020204030204" pitchFamily="34" charset="0"/>
                <a:cs typeface="Arial"/>
              </a:rPr>
              <a:t>Tax </a:t>
            </a:r>
            <a:r>
              <a:rPr lang="en-US" sz="1200" spc="-20" dirty="0">
                <a:solidFill>
                  <a:srgbClr val="002060"/>
                </a:solidFill>
                <a:latin typeface="Calibri" panose="020F0502020204030204" pitchFamily="34" charset="0"/>
                <a:cs typeface="Arial"/>
              </a:rPr>
              <a:t>Year </a:t>
            </a:r>
            <a:r>
              <a:rPr lang="en-US" sz="1200" spc="-5" dirty="0">
                <a:solidFill>
                  <a:srgbClr val="002060"/>
                </a:solidFill>
                <a:latin typeface="Calibri" panose="020F0502020204030204" pitchFamily="34" charset="0"/>
                <a:cs typeface="Arial"/>
              </a:rPr>
              <a:t>2019 </a:t>
            </a:r>
            <a:r>
              <a:rPr lang="en-US" sz="1200" dirty="0">
                <a:solidFill>
                  <a:srgbClr val="002060"/>
                </a:solidFill>
                <a:latin typeface="Calibri" panose="020F0502020204030204" pitchFamily="34" charset="0"/>
                <a:cs typeface="Arial"/>
              </a:rPr>
              <a:t>-</a:t>
            </a:r>
            <a:r>
              <a:rPr lang="en-US" sz="1200" spc="-10" dirty="0">
                <a:solidFill>
                  <a:srgbClr val="002060"/>
                </a:solidFill>
                <a:latin typeface="Calibri" panose="020F0502020204030204" pitchFamily="34" charset="0"/>
                <a:cs typeface="Arial"/>
              </a:rPr>
              <a:t> </a:t>
            </a:r>
            <a:r>
              <a:rPr lang="en-US" sz="1200" spc="-5" dirty="0">
                <a:solidFill>
                  <a:srgbClr val="002060"/>
                </a:solidFill>
                <a:latin typeface="Calibri" panose="020F0502020204030204" pitchFamily="34" charset="0"/>
                <a:cs typeface="Arial"/>
              </a:rPr>
              <a:t>18.75%</a:t>
            </a:r>
            <a:endParaRPr lang="en-US" sz="1200" dirty="0">
              <a:solidFill>
                <a:srgbClr val="002060"/>
              </a:solidFill>
              <a:latin typeface="Calibri" panose="020F0502020204030204" pitchFamily="34" charset="0"/>
              <a:cs typeface="Arial"/>
            </a:endParaRPr>
          </a:p>
          <a:p>
            <a:pPr marL="1711325" indent="-339725">
              <a:lnSpc>
                <a:spcPts val="1645"/>
              </a:lnSpc>
              <a:buSzPct val="71428"/>
              <a:buFont typeface="Symbol"/>
              <a:buChar char=""/>
            </a:pPr>
            <a:r>
              <a:rPr lang="en-US" sz="1200" spc="-40" dirty="0">
                <a:solidFill>
                  <a:srgbClr val="002060"/>
                </a:solidFill>
                <a:latin typeface="Calibri" panose="020F0502020204030204" pitchFamily="34" charset="0"/>
                <a:cs typeface="Arial"/>
              </a:rPr>
              <a:t>Tax </a:t>
            </a:r>
            <a:r>
              <a:rPr lang="en-US" sz="1200" spc="-20" dirty="0">
                <a:solidFill>
                  <a:srgbClr val="002060"/>
                </a:solidFill>
                <a:latin typeface="Calibri" panose="020F0502020204030204" pitchFamily="34" charset="0"/>
                <a:cs typeface="Arial"/>
              </a:rPr>
              <a:t>Year </a:t>
            </a:r>
            <a:r>
              <a:rPr lang="en-US" sz="1200" spc="-5" dirty="0">
                <a:solidFill>
                  <a:srgbClr val="002060"/>
                </a:solidFill>
                <a:latin typeface="Calibri" panose="020F0502020204030204" pitchFamily="34" charset="0"/>
                <a:cs typeface="Arial"/>
              </a:rPr>
              <a:t>2020 </a:t>
            </a:r>
            <a:r>
              <a:rPr lang="en-US" sz="1200" dirty="0">
                <a:solidFill>
                  <a:srgbClr val="002060"/>
                </a:solidFill>
                <a:latin typeface="Calibri" panose="020F0502020204030204" pitchFamily="34" charset="0"/>
                <a:cs typeface="Arial"/>
              </a:rPr>
              <a:t>- </a:t>
            </a:r>
            <a:r>
              <a:rPr lang="en-US" sz="1200" spc="-5" dirty="0">
                <a:solidFill>
                  <a:srgbClr val="002060"/>
                </a:solidFill>
                <a:latin typeface="Calibri" panose="020F0502020204030204" pitchFamily="34" charset="0"/>
                <a:cs typeface="Arial"/>
              </a:rPr>
              <a:t>25.00% </a:t>
            </a:r>
            <a:r>
              <a:rPr lang="en-US" sz="1200" i="1" spc="-10" dirty="0">
                <a:solidFill>
                  <a:srgbClr val="002060"/>
                </a:solidFill>
                <a:latin typeface="Calibri" panose="020F0502020204030204" pitchFamily="34" charset="0"/>
                <a:cs typeface="Arial"/>
              </a:rPr>
              <a:t>(and </a:t>
            </a:r>
            <a:r>
              <a:rPr lang="en-US" sz="1200" i="1" spc="-5" dirty="0">
                <a:solidFill>
                  <a:srgbClr val="002060"/>
                </a:solidFill>
                <a:latin typeface="Calibri" panose="020F0502020204030204" pitchFamily="34" charset="0"/>
                <a:cs typeface="Arial"/>
              </a:rPr>
              <a:t>all </a:t>
            </a:r>
            <a:r>
              <a:rPr lang="en-US" sz="1200" i="1" spc="-10" dirty="0">
                <a:solidFill>
                  <a:srgbClr val="002060"/>
                </a:solidFill>
                <a:latin typeface="Calibri" panose="020F0502020204030204" pitchFamily="34" charset="0"/>
                <a:cs typeface="Arial"/>
              </a:rPr>
              <a:t>tax years</a:t>
            </a:r>
            <a:r>
              <a:rPr lang="en-US" sz="1200" i="1" spc="-75"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thereafter</a:t>
            </a:r>
            <a:r>
              <a:rPr lang="en-US" sz="1200" i="1" spc="-10" dirty="0" smtClean="0">
                <a:solidFill>
                  <a:srgbClr val="002060"/>
                </a:solidFill>
                <a:latin typeface="Calibri" panose="020F0502020204030204" pitchFamily="34" charset="0"/>
                <a:cs typeface="Arial"/>
              </a:rPr>
              <a:t>)</a:t>
            </a:r>
            <a:endParaRPr lang="en-US" sz="1200" i="1" spc="-10" dirty="0">
              <a:solidFill>
                <a:srgbClr val="002060"/>
              </a:solidFill>
              <a:latin typeface="Calibri" panose="020F0502020204030204" pitchFamily="34" charset="0"/>
              <a:cs typeface="Arial"/>
            </a:endParaRPr>
          </a:p>
        </p:txBody>
      </p:sp>
    </p:spTree>
    <p:extLst>
      <p:ext uri="{BB962C8B-B14F-4D97-AF65-F5344CB8AC3E}">
        <p14:creationId xmlns:p14="http://schemas.microsoft.com/office/powerpoint/2010/main" val="827822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62000" y="914400"/>
            <a:ext cx="7620000" cy="5847755"/>
          </a:xfrm>
          <a:prstGeom prst="rect">
            <a:avLst/>
          </a:prstGeom>
        </p:spPr>
        <p:txBody>
          <a:bodyPr wrap="square">
            <a:spAutoFit/>
          </a:bodyPr>
          <a:lstStyle/>
          <a:p>
            <a:pPr eaLnBrk="0">
              <a:spcAft>
                <a:spcPts val="1200"/>
              </a:spcAft>
            </a:pPr>
            <a:r>
              <a:rPr lang="en-US" sz="1600" b="1" dirty="0">
                <a:solidFill>
                  <a:srgbClr val="FF9900"/>
                </a:solidFill>
                <a:latin typeface="Calibri" panose="020F0502020204030204" pitchFamily="34" charset="0"/>
              </a:rPr>
              <a:t>New</a:t>
            </a:r>
          </a:p>
          <a:p>
            <a:pPr marL="339725" indent="-4763" eaLnBrk="0"/>
            <a:r>
              <a:rPr lang="en-US" sz="1400" b="1" dirty="0" smtClean="0">
                <a:solidFill>
                  <a:srgbClr val="FF9900"/>
                </a:solidFill>
                <a:latin typeface="Calibri" panose="020F0502020204030204" pitchFamily="34" charset="0"/>
              </a:rPr>
              <a:t>Sch </a:t>
            </a:r>
            <a:r>
              <a:rPr lang="en-US" sz="1400" b="1" dirty="0">
                <a:solidFill>
                  <a:srgbClr val="FF9900"/>
                </a:solidFill>
                <a:latin typeface="Calibri" panose="020F0502020204030204" pitchFamily="34" charset="0"/>
              </a:rPr>
              <a:t>S </a:t>
            </a:r>
            <a:r>
              <a:rPr lang="en-US" sz="1400" b="1" dirty="0" smtClean="0">
                <a:solidFill>
                  <a:srgbClr val="FF9900"/>
                </a:solidFill>
                <a:latin typeface="Calibri" panose="020F0502020204030204" pitchFamily="34" charset="0"/>
              </a:rPr>
              <a:t>Contd</a:t>
            </a:r>
          </a:p>
          <a:p>
            <a:pPr marL="690563" eaLnBrk="0">
              <a:spcBef>
                <a:spcPts val="634"/>
              </a:spcBef>
            </a:pPr>
            <a:r>
              <a:rPr lang="en-US" sz="1200" b="1" dirty="0" smtClean="0">
                <a:solidFill>
                  <a:srgbClr val="002060"/>
                </a:solidFill>
                <a:latin typeface="Calibri" panose="020F0502020204030204" pitchFamily="34" charset="0"/>
              </a:rPr>
              <a:t>Part </a:t>
            </a:r>
            <a:r>
              <a:rPr lang="en-US" sz="1200" b="1" dirty="0">
                <a:solidFill>
                  <a:srgbClr val="002060"/>
                </a:solidFill>
                <a:latin typeface="Calibri" panose="020F0502020204030204" pitchFamily="34" charset="0"/>
              </a:rPr>
              <a:t>A</a:t>
            </a:r>
          </a:p>
          <a:p>
            <a:pPr marL="1196975" indent="-285750" eaLnBrk="0">
              <a:spcBef>
                <a:spcPts val="634"/>
              </a:spcBef>
              <a:buFont typeface="Arial" panose="020B0604020202020204" pitchFamily="34" charset="0"/>
              <a:buChar char="•"/>
            </a:pPr>
            <a:r>
              <a:rPr lang="en-US" sz="1200" b="1" dirty="0">
                <a:solidFill>
                  <a:srgbClr val="002060"/>
                </a:solidFill>
                <a:latin typeface="Calibri" panose="020F0502020204030204" pitchFamily="34" charset="0"/>
              </a:rPr>
              <a:t>Added one new line</a:t>
            </a:r>
          </a:p>
          <a:p>
            <a:pPr marL="1711325" indent="-285750" eaLnBrk="0">
              <a:buFont typeface="Arial" panose="020B0604020202020204" pitchFamily="34" charset="0"/>
              <a:buChar char="•"/>
            </a:pPr>
            <a:r>
              <a:rPr lang="en-US" sz="1200" b="1" dirty="0">
                <a:solidFill>
                  <a:srgbClr val="002060"/>
                </a:solidFill>
                <a:latin typeface="Calibri" panose="020F0502020204030204" pitchFamily="34" charset="0"/>
              </a:rPr>
              <a:t>Line 15 Contributions to an ABLE savings accounts</a:t>
            </a:r>
          </a:p>
          <a:p>
            <a:pPr marL="690563" eaLnBrk="0">
              <a:spcBef>
                <a:spcPts val="634"/>
              </a:spcBef>
            </a:pPr>
            <a:r>
              <a:rPr lang="en-US" sz="1200" b="1" dirty="0">
                <a:solidFill>
                  <a:srgbClr val="FF0000"/>
                </a:solidFill>
                <a:latin typeface="Calibri" panose="020F0502020204030204" pitchFamily="34" charset="0"/>
              </a:rPr>
              <a:t>Part B</a:t>
            </a:r>
          </a:p>
          <a:p>
            <a:pPr marL="1196975" indent="-285750" eaLnBrk="0">
              <a:spcBef>
                <a:spcPts val="634"/>
              </a:spcBef>
              <a:buFont typeface="Arial" panose="020B0604020202020204" pitchFamily="34" charset="0"/>
              <a:buChar char="•"/>
            </a:pPr>
            <a:r>
              <a:rPr lang="en-US" sz="1200" b="1" dirty="0">
                <a:solidFill>
                  <a:srgbClr val="FF0000"/>
                </a:solidFill>
                <a:latin typeface="Calibri" panose="020F0502020204030204" pitchFamily="34" charset="0"/>
              </a:rPr>
              <a:t>Added new text indicating break in Section Income</a:t>
            </a:r>
          </a:p>
          <a:p>
            <a:pPr marL="1711325" indent="-285750" eaLnBrk="0">
              <a:buFont typeface="Arial" panose="020B0604020202020204" pitchFamily="34" charset="0"/>
              <a:buChar char="•"/>
            </a:pPr>
            <a:r>
              <a:rPr lang="en-US" sz="1200" b="1" dirty="0">
                <a:solidFill>
                  <a:srgbClr val="FF0000"/>
                </a:solidFill>
                <a:latin typeface="Calibri" panose="020F0502020204030204" pitchFamily="34" charset="0"/>
              </a:rPr>
              <a:t>Additional Income (Lines B4 – B12)</a:t>
            </a:r>
          </a:p>
          <a:p>
            <a:pPr marL="1196975" indent="-285750" eaLnBrk="0">
              <a:spcBef>
                <a:spcPts val="634"/>
              </a:spcBef>
              <a:buFont typeface="Arial" panose="020B0604020202020204" pitchFamily="34" charset="0"/>
              <a:buChar char="•"/>
            </a:pPr>
            <a:r>
              <a:rPr lang="en-US" sz="1200" b="1" dirty="0">
                <a:solidFill>
                  <a:srgbClr val="FF0000"/>
                </a:solidFill>
                <a:latin typeface="Calibri" panose="020F0502020204030204" pitchFamily="34" charset="0"/>
              </a:rPr>
              <a:t>Moved and lowered several lines from Line B3 – B-10</a:t>
            </a:r>
          </a:p>
          <a:p>
            <a:pPr marL="1711325" indent="-285750" eaLnBrk="0">
              <a:buFont typeface="Arial" panose="020B0604020202020204" pitchFamily="34" charset="0"/>
              <a:buChar char="•"/>
            </a:pPr>
            <a:r>
              <a:rPr lang="en-US" sz="1200" b="1" dirty="0">
                <a:solidFill>
                  <a:srgbClr val="FF0000"/>
                </a:solidFill>
                <a:latin typeface="Calibri" panose="020F0502020204030204" pitchFamily="34" charset="0"/>
              </a:rPr>
              <a:t>Moved</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B3 Refunds to B4</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B4 Alimony to B5</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B5 Business to B6</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B6 Farm to B10</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B9 Pensions to B3</a:t>
            </a:r>
          </a:p>
          <a:p>
            <a:pPr marL="2194631" lvl="1" indent="-285750" eaLnBrk="0">
              <a:buFont typeface="Arial" panose="020B0604020202020204" pitchFamily="34" charset="0"/>
              <a:buChar char="•"/>
            </a:pPr>
            <a:r>
              <a:rPr lang="en-US" sz="1200" b="1" dirty="0">
                <a:solidFill>
                  <a:srgbClr val="FF0000"/>
                </a:solidFill>
                <a:latin typeface="Calibri" panose="020F0502020204030204" pitchFamily="34" charset="0"/>
              </a:rPr>
              <a:t>B10 Rental to B9</a:t>
            </a:r>
          </a:p>
          <a:p>
            <a:pPr marL="690563" eaLnBrk="0">
              <a:spcBef>
                <a:spcPts val="634"/>
              </a:spcBef>
            </a:pPr>
            <a:r>
              <a:rPr lang="en-US" sz="1200" b="1" dirty="0" smtClean="0">
                <a:solidFill>
                  <a:srgbClr val="002060"/>
                </a:solidFill>
                <a:latin typeface="Calibri" panose="020F0502020204030204" pitchFamily="34" charset="0"/>
              </a:rPr>
              <a:t>Part </a:t>
            </a:r>
            <a:r>
              <a:rPr lang="en-US" sz="1200" b="1" dirty="0" smtClean="0">
                <a:solidFill>
                  <a:srgbClr val="002060"/>
                </a:solidFill>
                <a:latin typeface="Calibri" panose="020F0502020204030204" pitchFamily="34" charset="0"/>
              </a:rPr>
              <a:t>C</a:t>
            </a:r>
            <a:endParaRPr lang="en-US" sz="1200" b="1" dirty="0">
              <a:solidFill>
                <a:srgbClr val="002060"/>
              </a:solidFill>
              <a:latin typeface="Calibri" panose="020F0502020204030204" pitchFamily="34" charset="0"/>
            </a:endParaRPr>
          </a:p>
          <a:p>
            <a:pPr marL="1196975" indent="-285750" eaLnBrk="0">
              <a:spcBef>
                <a:spcPts val="634"/>
              </a:spcBef>
              <a:buFont typeface="Arial" panose="020B0604020202020204" pitchFamily="34" charset="0"/>
              <a:buChar char="•"/>
            </a:pPr>
            <a:r>
              <a:rPr lang="en-US" sz="1200" b="1" dirty="0">
                <a:solidFill>
                  <a:srgbClr val="002060"/>
                </a:solidFill>
                <a:latin typeface="Calibri" panose="020F0502020204030204" pitchFamily="34" charset="0"/>
              </a:rPr>
              <a:t>Added one new line</a:t>
            </a:r>
          </a:p>
          <a:p>
            <a:pPr marL="1711325" indent="-285750" eaLnBrk="0">
              <a:buFont typeface="Arial" panose="020B0604020202020204" pitchFamily="34" charset="0"/>
              <a:buChar char="•"/>
            </a:pPr>
            <a:r>
              <a:rPr lang="en-US" sz="1200" b="1" dirty="0">
                <a:solidFill>
                  <a:srgbClr val="002060"/>
                </a:solidFill>
                <a:latin typeface="Calibri" panose="020F0502020204030204" pitchFamily="34" charset="0"/>
              </a:rPr>
              <a:t>Line </a:t>
            </a:r>
            <a:r>
              <a:rPr lang="en-US" sz="1200" b="1" dirty="0" smtClean="0">
                <a:solidFill>
                  <a:srgbClr val="002060"/>
                </a:solidFill>
                <a:latin typeface="Calibri" panose="020F0502020204030204" pitchFamily="34" charset="0"/>
              </a:rPr>
              <a:t>1 Medical and dental expenses from line 4 of federal Sch A</a:t>
            </a:r>
          </a:p>
          <a:p>
            <a:pPr marL="339725" eaLnBrk="0"/>
            <a:r>
              <a:rPr lang="en-US" sz="1400" b="1" dirty="0" smtClean="0">
                <a:solidFill>
                  <a:srgbClr val="FF9900"/>
                </a:solidFill>
                <a:latin typeface="Calibri" panose="020F0502020204030204" pitchFamily="34" charset="0"/>
              </a:rPr>
              <a:t>K-40V </a:t>
            </a:r>
            <a:endParaRPr lang="en-US" sz="1400" b="1" dirty="0">
              <a:solidFill>
                <a:srgbClr val="FF9900"/>
              </a:solidFill>
              <a:latin typeface="Calibri" panose="020F0502020204030204" pitchFamily="34" charset="0"/>
            </a:endParaRPr>
          </a:p>
          <a:p>
            <a:pPr marL="1198563" lvl="4" indent="-287338" eaLnBrk="0">
              <a:buFont typeface="Arial" panose="020B0604020202020204" pitchFamily="34" charset="0"/>
              <a:buChar char="•"/>
            </a:pPr>
            <a:r>
              <a:rPr lang="en-US" sz="1200" b="1" dirty="0" smtClean="0">
                <a:solidFill>
                  <a:srgbClr val="002060"/>
                </a:solidFill>
                <a:latin typeface="Calibri" panose="020F0502020204030204" pitchFamily="34" charset="0"/>
              </a:rPr>
              <a:t>Starting 2018 the K-40V will contain a full scanline</a:t>
            </a:r>
          </a:p>
          <a:p>
            <a:pPr marL="1681870" lvl="5" indent="-287338" eaLnBrk="0">
              <a:buFont typeface="Arial" panose="020B0604020202020204" pitchFamily="34" charset="0"/>
              <a:buChar char="•"/>
            </a:pPr>
            <a:r>
              <a:rPr lang="en-US" sz="1200" b="1" dirty="0" smtClean="0">
                <a:solidFill>
                  <a:srgbClr val="002060"/>
                </a:solidFill>
                <a:latin typeface="Calibri" panose="020F0502020204030204" pitchFamily="34" charset="0"/>
              </a:rPr>
              <a:t>Form ID + Tax year + Primary 4 Character + Primary SSN + Spouse 4 Character + Spouse SSN</a:t>
            </a:r>
          </a:p>
          <a:p>
            <a:pPr marL="339725" eaLnBrk="0"/>
            <a:r>
              <a:rPr lang="en-US" sz="1400" b="1" dirty="0" smtClean="0">
                <a:solidFill>
                  <a:srgbClr val="FF9900"/>
                </a:solidFill>
                <a:latin typeface="Calibri" panose="020F0502020204030204" pitchFamily="34" charset="0"/>
              </a:rPr>
              <a:t>K-40H </a:t>
            </a:r>
          </a:p>
          <a:p>
            <a:pPr marL="1198563" lvl="4" indent="-287338" eaLnBrk="0">
              <a:buFont typeface="Arial" panose="020B0604020202020204" pitchFamily="34" charset="0"/>
              <a:buChar char="•"/>
            </a:pPr>
            <a:r>
              <a:rPr lang="en-US" sz="1200" b="1" dirty="0" smtClean="0">
                <a:solidFill>
                  <a:srgbClr val="002060"/>
                </a:solidFill>
                <a:latin typeface="Calibri" panose="020F0502020204030204" pitchFamily="34" charset="0"/>
              </a:rPr>
              <a:t>Income </a:t>
            </a:r>
            <a:r>
              <a:rPr lang="en-US" sz="1200" b="1" dirty="0">
                <a:solidFill>
                  <a:srgbClr val="002060"/>
                </a:solidFill>
                <a:latin typeface="Calibri" panose="020F0502020204030204" pitchFamily="34" charset="0"/>
              </a:rPr>
              <a:t>limit changed to $35,000</a:t>
            </a:r>
          </a:p>
          <a:p>
            <a:pPr marL="339725" eaLnBrk="0">
              <a:spcBef>
                <a:spcPts val="634"/>
              </a:spcBef>
            </a:pPr>
            <a:r>
              <a:rPr lang="en-US" sz="1400" b="1" dirty="0">
                <a:solidFill>
                  <a:srgbClr val="FF9900"/>
                </a:solidFill>
                <a:latin typeface="Calibri" panose="020F0502020204030204" pitchFamily="34" charset="0"/>
              </a:rPr>
              <a:t>K-40PT</a:t>
            </a:r>
          </a:p>
          <a:p>
            <a:pPr marL="1198563" lvl="4" indent="-301625" eaLnBrk="0">
              <a:buFont typeface="Arial" panose="020B0604020202020204" pitchFamily="34" charset="0"/>
              <a:buChar char="•"/>
            </a:pPr>
            <a:r>
              <a:rPr lang="en-US" sz="1200" b="1" dirty="0">
                <a:solidFill>
                  <a:srgbClr val="002060"/>
                </a:solidFill>
                <a:latin typeface="Calibri" panose="020F0502020204030204" pitchFamily="34" charset="0"/>
              </a:rPr>
              <a:t>Income limit changed to $</a:t>
            </a:r>
            <a:r>
              <a:rPr lang="en-US" sz="1200" b="1" dirty="0" smtClean="0">
                <a:solidFill>
                  <a:srgbClr val="002060"/>
                </a:solidFill>
                <a:latin typeface="Calibri" panose="020F0502020204030204" pitchFamily="34" charset="0"/>
              </a:rPr>
              <a:t>19,800</a:t>
            </a:r>
          </a:p>
        </p:txBody>
      </p:sp>
      <p:sp>
        <p:nvSpPr>
          <p:cNvPr id="10" name="Text Box 109"/>
          <p:cNvSpPr txBox="1">
            <a:spLocks noChangeArrowheads="1"/>
          </p:cNvSpPr>
          <p:nvPr/>
        </p:nvSpPr>
        <p:spPr bwMode="auto">
          <a:xfrm>
            <a:off x="4495800" y="228600"/>
            <a:ext cx="32766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 </a:t>
            </a:r>
            <a:r>
              <a:rPr lang="en-US" sz="3100" b="1" dirty="0">
                <a:solidFill>
                  <a:srgbClr val="FF9900"/>
                </a:solidFill>
                <a:latin typeface="Calibri" panose="020F0502020204030204" pitchFamily="34" charset="0"/>
              </a:rPr>
              <a:t>contd</a:t>
            </a:r>
          </a:p>
        </p:txBody>
      </p:sp>
    </p:spTree>
    <p:extLst>
      <p:ext uri="{BB962C8B-B14F-4D97-AF65-F5344CB8AC3E}">
        <p14:creationId xmlns:p14="http://schemas.microsoft.com/office/powerpoint/2010/main" val="2829692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914400"/>
            <a:ext cx="6934200" cy="923330"/>
          </a:xfrm>
          <a:prstGeom prst="rect">
            <a:avLst/>
          </a:prstGeom>
        </p:spPr>
        <p:txBody>
          <a:bodyPr wrap="square">
            <a:spAutoFit/>
          </a:bodyPr>
          <a:lstStyle/>
          <a:p>
            <a:pPr eaLnBrk="0">
              <a:spcAft>
                <a:spcPts val="1200"/>
              </a:spcAft>
            </a:pPr>
            <a:r>
              <a:rPr lang="en-US" sz="1600" b="1" dirty="0">
                <a:solidFill>
                  <a:srgbClr val="FF9900"/>
                </a:solidFill>
                <a:latin typeface="Calibri" panose="020F0502020204030204" pitchFamily="34" charset="0"/>
              </a:rPr>
              <a:t>New</a:t>
            </a:r>
          </a:p>
          <a:p>
            <a:pPr marL="339725" eaLnBrk="0"/>
            <a:r>
              <a:rPr lang="en-US" sz="1400" b="1" dirty="0" smtClean="0">
                <a:solidFill>
                  <a:srgbClr val="FF9900"/>
                </a:solidFill>
                <a:latin typeface="Calibri" panose="020F0502020204030204" pitchFamily="34" charset="0"/>
              </a:rPr>
              <a:t>Non-Scannable Forms</a:t>
            </a:r>
          </a:p>
          <a:p>
            <a:pPr marL="690563" eaLnBrk="0"/>
            <a:r>
              <a:rPr lang="en-US" sz="1400" b="1" dirty="0" smtClean="0">
                <a:solidFill>
                  <a:srgbClr val="FF9900"/>
                </a:solidFill>
                <a:latin typeface="Calibri" panose="020F0502020204030204" pitchFamily="34" charset="0"/>
              </a:rPr>
              <a:t>The following forms will be given a Form ID required for processing 2018 forms:</a:t>
            </a:r>
            <a:endParaRPr lang="en-US" sz="1200" b="1" dirty="0">
              <a:solidFill>
                <a:srgbClr val="FF9900"/>
              </a:solidFill>
              <a:latin typeface="Calibri" panose="020F0502020204030204" pitchFamily="34" charset="0"/>
            </a:endParaRPr>
          </a:p>
        </p:txBody>
      </p:sp>
      <p:sp>
        <p:nvSpPr>
          <p:cNvPr id="5" name="TextBox 4"/>
          <p:cNvSpPr txBox="1"/>
          <p:nvPr/>
        </p:nvSpPr>
        <p:spPr>
          <a:xfrm>
            <a:off x="3336343" y="1905000"/>
            <a:ext cx="1922321" cy="4708981"/>
          </a:xfrm>
          <a:prstGeom prst="rect">
            <a:avLst/>
          </a:prstGeom>
          <a:noFill/>
        </p:spPr>
        <p:txBody>
          <a:bodyPr wrap="none" rtlCol="0">
            <a:spAutoFit/>
          </a:bodyPr>
          <a:lstStyle/>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K-56</a:t>
            </a:r>
            <a:r>
              <a:rPr lang="en-US" sz="1200" dirty="0">
                <a:latin typeface="Calibri" panose="020F0502020204030204" pitchFamily="34" charset="0"/>
              </a:rPr>
              <a:t>	191418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K-57	191518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K-59 pg 1</a:t>
            </a:r>
            <a:r>
              <a:rPr lang="en-US" sz="1200" dirty="0">
                <a:latin typeface="Calibri" panose="020F0502020204030204" pitchFamily="34" charset="0"/>
              </a:rPr>
              <a:t>	</a:t>
            </a:r>
            <a:r>
              <a:rPr lang="en-US" sz="1200" dirty="0" smtClean="0">
                <a:latin typeface="Calibri" panose="020F0502020204030204" pitchFamily="34" charset="0"/>
              </a:rPr>
              <a:t>191601</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K-59 pg 2	191602</a:t>
            </a:r>
            <a:endParaRPr lang="en-US" sz="1200" dirty="0">
              <a:latin typeface="Calibri" panose="020F0502020204030204" pitchFamily="34" charset="0"/>
            </a:endParaRPr>
          </a:p>
          <a:p>
            <a:pPr marL="233363" indent="-233363">
              <a:buFont typeface="Arial" panose="020B0604020202020204" pitchFamily="34" charset="0"/>
              <a:buChar char="•"/>
              <a:tabLst>
                <a:tab pos="1254125" algn="l"/>
              </a:tabLst>
            </a:pPr>
            <a:r>
              <a:rPr lang="en-US" sz="1200" dirty="0">
                <a:latin typeface="Calibri" panose="020F0502020204030204" pitchFamily="34" charset="0"/>
              </a:rPr>
              <a:t>K-60	191718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K-62 pg 1	191801</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K-62 pg 2	191802</a:t>
            </a:r>
            <a:endParaRPr lang="en-US" sz="1200" dirty="0">
              <a:latin typeface="Calibri" panose="020F0502020204030204" pitchFamily="34" charset="0"/>
            </a:endParaRPr>
          </a:p>
          <a:p>
            <a:pPr marL="233363" indent="-233363">
              <a:buFont typeface="Arial" panose="020B0604020202020204" pitchFamily="34" charset="0"/>
              <a:buChar char="•"/>
              <a:tabLst>
                <a:tab pos="1254125" algn="l"/>
              </a:tabLst>
            </a:pPr>
            <a:r>
              <a:rPr lang="en-US" sz="1200" dirty="0">
                <a:latin typeface="Calibri" panose="020F0502020204030204" pitchFamily="34" charset="0"/>
              </a:rPr>
              <a:t>K-64	191918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K-68	192018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K-70	192118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K-72	192218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K-73	</a:t>
            </a:r>
            <a:r>
              <a:rPr lang="en-US" sz="1200" dirty="0" smtClean="0">
                <a:latin typeface="Calibri" panose="020F0502020204030204" pitchFamily="34" charset="0"/>
              </a:rPr>
              <a:t>192318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K-75	193618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K-76	192418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K-77	192518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K-79	192618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K-81	192718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K-82	192818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K-83	</a:t>
            </a:r>
            <a:r>
              <a:rPr lang="en-US" sz="1200" dirty="0" smtClean="0">
                <a:latin typeface="Calibri" panose="020F0502020204030204" pitchFamily="34" charset="0"/>
              </a:rPr>
              <a:t>192918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K-85</a:t>
            </a:r>
            <a:r>
              <a:rPr lang="en-US" sz="1200" dirty="0">
                <a:latin typeface="Calibri" panose="020F0502020204030204" pitchFamily="34" charset="0"/>
              </a:rPr>
              <a:t>	193018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K-86	193118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K-87	</a:t>
            </a:r>
            <a:r>
              <a:rPr lang="en-US" sz="1200" dirty="0" smtClean="0">
                <a:latin typeface="Calibri" panose="020F0502020204030204" pitchFamily="34" charset="0"/>
              </a:rPr>
              <a:t>193218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K-88	193318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K-89	193418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K-120 pg 3	</a:t>
            </a:r>
            <a:r>
              <a:rPr lang="en-US" sz="1200" dirty="0" smtClean="0">
                <a:latin typeface="Calibri" panose="020F0502020204030204" pitchFamily="34" charset="0"/>
              </a:rPr>
              <a:t>151218</a:t>
            </a:r>
            <a:endParaRPr lang="en-US" sz="1200" dirty="0">
              <a:latin typeface="Calibri" panose="020F0502020204030204" pitchFamily="34" charset="0"/>
            </a:endParaRPr>
          </a:p>
        </p:txBody>
      </p:sp>
      <p:sp>
        <p:nvSpPr>
          <p:cNvPr id="6" name="TextBox 5"/>
          <p:cNvSpPr txBox="1"/>
          <p:nvPr/>
        </p:nvSpPr>
        <p:spPr>
          <a:xfrm>
            <a:off x="5867400" y="1905000"/>
            <a:ext cx="2159566" cy="4708981"/>
          </a:xfrm>
          <a:prstGeom prst="rect">
            <a:avLst/>
          </a:prstGeom>
          <a:noFill/>
        </p:spPr>
        <p:txBody>
          <a:bodyPr wrap="none" rtlCol="0">
            <a:spAutoFit/>
          </a:bodyPr>
          <a:lstStyle/>
          <a:p>
            <a:pPr marL="233363" indent="-233363">
              <a:buFont typeface="Arial" panose="020B0604020202020204" pitchFamily="34" charset="0"/>
              <a:buChar char="•"/>
              <a:tabLst>
                <a:tab pos="1489075" algn="l"/>
              </a:tabLst>
            </a:pPr>
            <a:r>
              <a:rPr lang="en-US" sz="1200" dirty="0">
                <a:latin typeface="Calibri" panose="020F0502020204030204" pitchFamily="34" charset="0"/>
              </a:rPr>
              <a:t>K-120 pg 4	151318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K-120AS pg 1	151418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K-120AS pg 2	151518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K-120EL	150918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K-121 </a:t>
            </a:r>
            <a:r>
              <a:rPr lang="en-US" sz="1200" dirty="0">
                <a:latin typeface="Calibri" panose="020F0502020204030204" pitchFamily="34" charset="0"/>
              </a:rPr>
              <a:t>pg 1	150618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K-121 pg 2	150718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K-120S pg 2</a:t>
            </a:r>
            <a:r>
              <a:rPr lang="en-US" sz="1200" dirty="0">
                <a:latin typeface="Calibri" panose="020F0502020204030204" pitchFamily="34" charset="0"/>
              </a:rPr>
              <a:t>	</a:t>
            </a:r>
            <a:r>
              <a:rPr lang="en-US" sz="1200" dirty="0" smtClean="0">
                <a:latin typeface="Calibri" panose="020F0502020204030204" pitchFamily="34" charset="0"/>
              </a:rPr>
              <a:t>154118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K-120S AS pg 1	154218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K-120S AS pg 2	154318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K-121S pg 1	155418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K-121S pg 2	155518</a:t>
            </a:r>
            <a:endParaRPr lang="en-US" sz="1200" dirty="0">
              <a:latin typeface="Calibri" panose="020F0502020204030204" pitchFamily="34" charset="0"/>
            </a:endParaRPr>
          </a:p>
          <a:p>
            <a:pPr marL="233363" indent="-233363">
              <a:buFont typeface="Arial" panose="020B0604020202020204" pitchFamily="34" charset="0"/>
              <a:buChar char="•"/>
              <a:tabLst>
                <a:tab pos="1489075" algn="l"/>
              </a:tabLst>
            </a:pPr>
            <a:r>
              <a:rPr lang="en-US" sz="1200" dirty="0">
                <a:latin typeface="Calibri" panose="020F0502020204030204" pitchFamily="34" charset="0"/>
              </a:rPr>
              <a:t>K-130 pg 3	172218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K-130 pg 4	172318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K-130AS pg 1</a:t>
            </a:r>
            <a:r>
              <a:rPr lang="en-US" sz="1200" dirty="0">
                <a:latin typeface="Calibri" panose="020F0502020204030204" pitchFamily="34" charset="0"/>
              </a:rPr>
              <a:t>	172418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K-130AS pg 2</a:t>
            </a:r>
            <a:r>
              <a:rPr lang="en-US" sz="1200" dirty="0">
                <a:latin typeface="Calibri" panose="020F0502020204030204" pitchFamily="34" charset="0"/>
              </a:rPr>
              <a:t>	172518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K-131 pg 1</a:t>
            </a:r>
            <a:r>
              <a:rPr lang="en-US" sz="1200" dirty="0">
                <a:latin typeface="Calibri" panose="020F0502020204030204" pitchFamily="34" charset="0"/>
              </a:rPr>
              <a:t>	170618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K-131 </a:t>
            </a:r>
            <a:r>
              <a:rPr lang="en-US" sz="1200" dirty="0" smtClean="0">
                <a:latin typeface="Calibri" panose="020F0502020204030204" pitchFamily="34" charset="0"/>
              </a:rPr>
              <a:t>pg 2</a:t>
            </a:r>
            <a:r>
              <a:rPr lang="en-US" sz="1200" dirty="0">
                <a:latin typeface="Calibri" panose="020F0502020204030204" pitchFamily="34" charset="0"/>
              </a:rPr>
              <a:t>	170718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K-139	150818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K-139F	</a:t>
            </a:r>
            <a:r>
              <a:rPr lang="en-US" sz="1200" dirty="0" smtClean="0">
                <a:latin typeface="Calibri" panose="020F0502020204030204" pitchFamily="34" charset="0"/>
              </a:rPr>
              <a:t>151601</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K-139F	151602</a:t>
            </a:r>
            <a:endParaRPr lang="en-US" sz="1200" dirty="0">
              <a:latin typeface="Calibri" panose="020F0502020204030204" pitchFamily="34" charset="0"/>
            </a:endParaRPr>
          </a:p>
          <a:p>
            <a:pPr marL="233363" indent="-233363">
              <a:buFont typeface="Arial" panose="020B0604020202020204" pitchFamily="34" charset="0"/>
              <a:buChar char="•"/>
              <a:tabLst>
                <a:tab pos="1489075" algn="l"/>
              </a:tabLst>
            </a:pPr>
            <a:r>
              <a:rPr lang="en-US" sz="1200" dirty="0">
                <a:latin typeface="Calibri" panose="020F0502020204030204" pitchFamily="34" charset="0"/>
              </a:rPr>
              <a:t>K-210	180018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K-220	180118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K-230	180218</a:t>
            </a:r>
          </a:p>
          <a:p>
            <a:pPr marL="233363" indent="-233363">
              <a:buFont typeface="Arial" panose="020B0604020202020204" pitchFamily="34" charset="0"/>
              <a:buChar char="•"/>
              <a:tabLst>
                <a:tab pos="1489075" algn="l"/>
              </a:tabLst>
            </a:pPr>
            <a:r>
              <a:rPr lang="en-US" sz="1200" dirty="0" smtClean="0">
                <a:latin typeface="Calibri" panose="020F0502020204030204" pitchFamily="34" charset="0"/>
              </a:rPr>
              <a:t>KS-2848</a:t>
            </a:r>
            <a:r>
              <a:rPr lang="en-US" sz="1200" dirty="0">
                <a:latin typeface="Calibri" panose="020F0502020204030204" pitchFamily="34" charset="0"/>
              </a:rPr>
              <a:t>	110718</a:t>
            </a:r>
          </a:p>
          <a:p>
            <a:pPr marL="233363" indent="-233363">
              <a:buFont typeface="Arial" panose="020B0604020202020204" pitchFamily="34" charset="0"/>
              <a:buChar char="•"/>
              <a:tabLst>
                <a:tab pos="1489075" algn="l"/>
              </a:tabLst>
            </a:pPr>
            <a:r>
              <a:rPr lang="en-US" sz="1200" dirty="0">
                <a:latin typeface="Calibri" panose="020F0502020204030204" pitchFamily="34" charset="0"/>
              </a:rPr>
              <a:t>RF-9	</a:t>
            </a:r>
            <a:r>
              <a:rPr lang="en-US" sz="1200" dirty="0" smtClean="0">
                <a:latin typeface="Calibri" panose="020F0502020204030204" pitchFamily="34" charset="0"/>
              </a:rPr>
              <a:t>110618</a:t>
            </a:r>
            <a:endParaRPr lang="en-US" sz="1200" dirty="0">
              <a:latin typeface="Calibri" panose="020F0502020204030204" pitchFamily="34" charset="0"/>
            </a:endParaRPr>
          </a:p>
        </p:txBody>
      </p:sp>
      <p:sp>
        <p:nvSpPr>
          <p:cNvPr id="8" name="TextBox 7"/>
          <p:cNvSpPr txBox="1"/>
          <p:nvPr/>
        </p:nvSpPr>
        <p:spPr>
          <a:xfrm>
            <a:off x="762000" y="1905000"/>
            <a:ext cx="1922321" cy="4708981"/>
          </a:xfrm>
          <a:prstGeom prst="rect">
            <a:avLst/>
          </a:prstGeom>
          <a:noFill/>
        </p:spPr>
        <p:txBody>
          <a:bodyPr wrap="none" rtlCol="0">
            <a:spAutoFit/>
          </a:bodyPr>
          <a:lstStyle/>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CRF</a:t>
            </a:r>
            <a:r>
              <a:rPr lang="en-US" sz="1200" dirty="0">
                <a:latin typeface="Calibri" panose="020F0502020204030204" pitchFamily="34" charset="0"/>
              </a:rPr>
              <a:t>	110518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DIS</a:t>
            </a:r>
            <a:r>
              <a:rPr lang="en-US" sz="1200" dirty="0">
                <a:latin typeface="Calibri" panose="020F0502020204030204" pitchFamily="34" charset="0"/>
              </a:rPr>
              <a:t>	130318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IA-22	110818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IA-81	110918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K-30	190018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K-31	190118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K-32	190918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K-33	190218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K-34 </a:t>
            </a:r>
            <a:r>
              <a:rPr lang="en-US" sz="1200" dirty="0" smtClean="0">
                <a:latin typeface="Calibri" panose="020F0502020204030204" pitchFamily="34" charset="0"/>
              </a:rPr>
              <a:t>pg 1</a:t>
            </a:r>
            <a:r>
              <a:rPr lang="en-US" sz="1200" dirty="0">
                <a:latin typeface="Calibri" panose="020F0502020204030204" pitchFamily="34" charset="0"/>
              </a:rPr>
              <a:t>	190301</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K-34 </a:t>
            </a:r>
            <a:r>
              <a:rPr lang="en-US" sz="1200" dirty="0" smtClean="0">
                <a:latin typeface="Calibri" panose="020F0502020204030204" pitchFamily="34" charset="0"/>
              </a:rPr>
              <a:t>pg 2</a:t>
            </a:r>
            <a:r>
              <a:rPr lang="en-US" sz="1200" dirty="0">
                <a:latin typeface="Calibri" panose="020F0502020204030204" pitchFamily="34" charset="0"/>
              </a:rPr>
              <a:t>	190302</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K-34 </a:t>
            </a:r>
            <a:r>
              <a:rPr lang="en-US" sz="1200" dirty="0" smtClean="0">
                <a:latin typeface="Calibri" panose="020F0502020204030204" pitchFamily="34" charset="0"/>
              </a:rPr>
              <a:t>pg 3</a:t>
            </a:r>
            <a:r>
              <a:rPr lang="en-US" sz="1200" dirty="0">
                <a:latin typeface="Calibri" panose="020F0502020204030204" pitchFamily="34" charset="0"/>
              </a:rPr>
              <a:t>	190303</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K-35	190418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K-36	190518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K-37	190618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K-38	190718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K-39	190818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K-40C	</a:t>
            </a:r>
            <a:r>
              <a:rPr lang="en-US" sz="1200" dirty="0" smtClean="0">
                <a:latin typeface="Calibri" panose="020F0502020204030204" pitchFamily="34" charset="0"/>
              </a:rPr>
              <a:t>110418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K-41 </a:t>
            </a:r>
            <a:r>
              <a:rPr lang="en-US" sz="1200" dirty="0">
                <a:latin typeface="Calibri" panose="020F0502020204030204" pitchFamily="34" charset="0"/>
              </a:rPr>
              <a:t>pg 2	142118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K-41 pg 3	142218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K-41 pg 4	142318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K-42	</a:t>
            </a:r>
            <a:r>
              <a:rPr lang="en-US" sz="1200" dirty="0" smtClean="0">
                <a:latin typeface="Calibri" panose="020F0502020204030204" pitchFamily="34" charset="0"/>
              </a:rPr>
              <a:t>193518</a:t>
            </a:r>
            <a:endParaRPr lang="en-US" sz="1200" dirty="0">
              <a:latin typeface="Calibri" panose="020F0502020204030204" pitchFamily="34" charset="0"/>
            </a:endParaRPr>
          </a:p>
          <a:p>
            <a:pPr marL="233363" indent="-233363">
              <a:buFont typeface="Arial" panose="020B0604020202020204" pitchFamily="34" charset="0"/>
              <a:buChar char="•"/>
              <a:tabLst>
                <a:tab pos="1254125" algn="l"/>
              </a:tabLst>
            </a:pPr>
            <a:r>
              <a:rPr lang="en-US" sz="1200" dirty="0">
                <a:latin typeface="Calibri" panose="020F0502020204030204" pitchFamily="34" charset="0"/>
              </a:rPr>
              <a:t>K-47	191018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K-49	191118</a:t>
            </a:r>
          </a:p>
          <a:p>
            <a:pPr marL="233363" indent="-233363">
              <a:buFont typeface="Arial" panose="020B0604020202020204" pitchFamily="34" charset="0"/>
              <a:buChar char="•"/>
              <a:tabLst>
                <a:tab pos="1254125" algn="l"/>
              </a:tabLst>
            </a:pPr>
            <a:r>
              <a:rPr lang="en-US" sz="1200" dirty="0">
                <a:latin typeface="Calibri" panose="020F0502020204030204" pitchFamily="34" charset="0"/>
              </a:rPr>
              <a:t>K-53	</a:t>
            </a:r>
            <a:r>
              <a:rPr lang="en-US" sz="1200" dirty="0" smtClean="0">
                <a:latin typeface="Calibri" panose="020F0502020204030204" pitchFamily="34" charset="0"/>
              </a:rPr>
              <a:t>191218</a:t>
            </a:r>
          </a:p>
          <a:p>
            <a:pPr marL="233363" indent="-233363">
              <a:buFont typeface="Arial" panose="020B0604020202020204" pitchFamily="34" charset="0"/>
              <a:buChar char="•"/>
              <a:tabLst>
                <a:tab pos="1254125" algn="l"/>
              </a:tabLst>
            </a:pPr>
            <a:r>
              <a:rPr lang="en-US" sz="1200" dirty="0" smtClean="0">
                <a:latin typeface="Calibri" panose="020F0502020204030204" pitchFamily="34" charset="0"/>
              </a:rPr>
              <a:t>K-55</a:t>
            </a:r>
            <a:r>
              <a:rPr lang="en-US" sz="1200" dirty="0">
                <a:latin typeface="Calibri" panose="020F0502020204030204" pitchFamily="34" charset="0"/>
              </a:rPr>
              <a:t>	</a:t>
            </a:r>
            <a:r>
              <a:rPr lang="en-US" sz="1200" dirty="0" smtClean="0">
                <a:latin typeface="Calibri" panose="020F0502020204030204" pitchFamily="34" charset="0"/>
              </a:rPr>
              <a:t>191318</a:t>
            </a:r>
            <a:endParaRPr lang="en-US" sz="1200" dirty="0">
              <a:latin typeface="Calibri" panose="020F0502020204030204" pitchFamily="34" charset="0"/>
            </a:endParaRPr>
          </a:p>
        </p:txBody>
      </p:sp>
      <p:sp>
        <p:nvSpPr>
          <p:cNvPr id="9" name="Text Box 109"/>
          <p:cNvSpPr txBox="1">
            <a:spLocks noChangeArrowheads="1"/>
          </p:cNvSpPr>
          <p:nvPr/>
        </p:nvSpPr>
        <p:spPr bwMode="auto">
          <a:xfrm>
            <a:off x="4495800" y="228600"/>
            <a:ext cx="32766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 </a:t>
            </a:r>
            <a:r>
              <a:rPr lang="en-US" sz="3100" b="1" dirty="0">
                <a:solidFill>
                  <a:srgbClr val="FF9900"/>
                </a:solidFill>
                <a:latin typeface="Calibri" panose="020F0502020204030204" pitchFamily="34" charset="0"/>
              </a:rPr>
              <a:t>contd</a:t>
            </a:r>
          </a:p>
        </p:txBody>
      </p:sp>
    </p:spTree>
    <p:extLst>
      <p:ext uri="{BB962C8B-B14F-4D97-AF65-F5344CB8AC3E}">
        <p14:creationId xmlns:p14="http://schemas.microsoft.com/office/powerpoint/2010/main" val="3558416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914400"/>
            <a:ext cx="6858000" cy="5429692"/>
          </a:xfrm>
          <a:prstGeom prst="rect">
            <a:avLst/>
          </a:prstGeom>
        </p:spPr>
        <p:txBody>
          <a:bodyPr wrap="square">
            <a:spAutoFit/>
          </a:bodyPr>
          <a:lstStyle/>
          <a:p>
            <a:pPr eaLnBrk="0">
              <a:spcAft>
                <a:spcPts val="1200"/>
              </a:spcAft>
            </a:pPr>
            <a:r>
              <a:rPr lang="en-US" sz="1600" b="1" dirty="0">
                <a:solidFill>
                  <a:srgbClr val="FF9900"/>
                </a:solidFill>
                <a:latin typeface="Calibri" panose="020F0502020204030204" pitchFamily="34" charset="0"/>
              </a:rPr>
              <a:t>New</a:t>
            </a:r>
          </a:p>
          <a:p>
            <a:pPr marL="339725" eaLnBrk="0">
              <a:spcBef>
                <a:spcPts val="634"/>
              </a:spcBef>
            </a:pPr>
            <a:r>
              <a:rPr lang="en-US" sz="1400" b="1" dirty="0" smtClean="0">
                <a:solidFill>
                  <a:srgbClr val="FF9900"/>
                </a:solidFill>
                <a:latin typeface="Calibri" panose="020F0502020204030204" pitchFamily="34" charset="0"/>
              </a:rPr>
              <a:t>TY 2018 – Income Tax Calculations (and all tax years thereafter)</a:t>
            </a:r>
            <a:endParaRPr lang="en-US" sz="1200" b="1" dirty="0">
              <a:solidFill>
                <a:srgbClr val="FF9900"/>
              </a:solidFill>
              <a:latin typeface="Calibri" panose="020F0502020204030204" pitchFamily="34" charset="0"/>
            </a:endParaRPr>
          </a:p>
          <a:p>
            <a:pPr marL="914400">
              <a:lnSpc>
                <a:spcPct val="100000"/>
              </a:lnSpc>
              <a:spcBef>
                <a:spcPts val="350"/>
              </a:spcBef>
            </a:pPr>
            <a:r>
              <a:rPr lang="en-US" sz="1200" b="1" spc="-5" dirty="0" smtClean="0">
                <a:solidFill>
                  <a:srgbClr val="002060"/>
                </a:solidFill>
                <a:uFill>
                  <a:solidFill>
                    <a:srgbClr val="000000"/>
                  </a:solidFill>
                </a:uFill>
                <a:latin typeface="Calibri" panose="020F0502020204030204" pitchFamily="34" charset="0"/>
                <a:cs typeface="Arial"/>
              </a:rPr>
              <a:t>a(1</a:t>
            </a:r>
            <a:r>
              <a:rPr lang="en-US" sz="1200" b="1" spc="-5" dirty="0">
                <a:solidFill>
                  <a:srgbClr val="002060"/>
                </a:solidFill>
                <a:uFill>
                  <a:solidFill>
                    <a:srgbClr val="000000"/>
                  </a:solidFill>
                </a:uFill>
                <a:latin typeface="Calibri" panose="020F0502020204030204" pitchFamily="34" charset="0"/>
                <a:cs typeface="Arial"/>
              </a:rPr>
              <a:t>) </a:t>
            </a:r>
            <a:r>
              <a:rPr lang="en-US" sz="1200" b="1" u="sng" spc="-5" dirty="0">
                <a:solidFill>
                  <a:srgbClr val="002060"/>
                </a:solidFill>
                <a:uFill>
                  <a:solidFill>
                    <a:srgbClr val="000000"/>
                  </a:solidFill>
                </a:uFill>
                <a:latin typeface="Calibri" panose="020F0502020204030204" pitchFamily="34" charset="0"/>
                <a:cs typeface="Arial"/>
              </a:rPr>
              <a:t>Married individuals filing joint</a:t>
            </a:r>
            <a:r>
              <a:rPr lang="en-US" sz="1200" b="1" u="sng" spc="10" dirty="0">
                <a:solidFill>
                  <a:srgbClr val="002060"/>
                </a:solidFill>
                <a:uFill>
                  <a:solidFill>
                    <a:srgbClr val="000000"/>
                  </a:solidFill>
                </a:uFill>
                <a:latin typeface="Calibri" panose="020F0502020204030204" pitchFamily="34" charset="0"/>
                <a:cs typeface="Arial"/>
              </a:rPr>
              <a:t> </a:t>
            </a:r>
            <a:r>
              <a:rPr lang="en-US" sz="1200" b="1" u="sng" spc="-5" dirty="0" smtClean="0">
                <a:solidFill>
                  <a:srgbClr val="002060"/>
                </a:solidFill>
                <a:uFill>
                  <a:solidFill>
                    <a:srgbClr val="000000"/>
                  </a:solidFill>
                </a:uFill>
                <a:latin typeface="Calibri" panose="020F0502020204030204" pitchFamily="34" charset="0"/>
                <a:cs typeface="Arial"/>
              </a:rPr>
              <a:t>returns</a:t>
            </a:r>
            <a:endParaRPr lang="en-US" sz="1200" u="sng" dirty="0">
              <a:solidFill>
                <a:srgbClr val="002060"/>
              </a:solidFill>
              <a:latin typeface="Calibri" panose="020F0502020204030204" pitchFamily="34" charset="0"/>
              <a:cs typeface="Arial"/>
            </a:endParaRPr>
          </a:p>
          <a:p>
            <a:pPr marL="914400">
              <a:lnSpc>
                <a:spcPct val="100000"/>
              </a:lnSpc>
            </a:pPr>
            <a:r>
              <a:rPr lang="en-US" sz="1200" b="1" spc="-5" dirty="0">
                <a:solidFill>
                  <a:srgbClr val="002060"/>
                </a:solidFill>
                <a:latin typeface="Calibri" panose="020F0502020204030204" pitchFamily="34" charset="0"/>
                <a:cs typeface="Arial"/>
              </a:rPr>
              <a:t>(F) </a:t>
            </a:r>
            <a:r>
              <a:rPr lang="en-US" sz="1200" b="1" u="sng" spc="-10" dirty="0">
                <a:solidFill>
                  <a:srgbClr val="002060"/>
                </a:solidFill>
                <a:uFill>
                  <a:solidFill>
                    <a:srgbClr val="000000"/>
                  </a:solidFill>
                </a:uFill>
                <a:latin typeface="Calibri" panose="020F0502020204030204" pitchFamily="34" charset="0"/>
                <a:cs typeface="Arial"/>
              </a:rPr>
              <a:t>For tax year 2018</a:t>
            </a:r>
            <a:r>
              <a:rPr lang="en-US" sz="1200" b="1" spc="-10" dirty="0">
                <a:solidFill>
                  <a:srgbClr val="002060"/>
                </a:solidFill>
                <a:latin typeface="Calibri" panose="020F0502020204030204" pitchFamily="34" charset="0"/>
                <a:cs typeface="Arial"/>
              </a:rPr>
              <a:t>, and </a:t>
            </a:r>
            <a:r>
              <a:rPr lang="en-US" sz="1200" b="1" spc="-5" dirty="0">
                <a:solidFill>
                  <a:srgbClr val="002060"/>
                </a:solidFill>
                <a:latin typeface="Calibri" panose="020F0502020204030204" pitchFamily="34" charset="0"/>
                <a:cs typeface="Arial"/>
              </a:rPr>
              <a:t>all </a:t>
            </a:r>
            <a:r>
              <a:rPr lang="en-US" sz="1200" b="1" spc="-10" dirty="0">
                <a:solidFill>
                  <a:srgbClr val="002060"/>
                </a:solidFill>
                <a:latin typeface="Calibri" panose="020F0502020204030204" pitchFamily="34" charset="0"/>
                <a:cs typeface="Arial"/>
              </a:rPr>
              <a:t>tax years</a:t>
            </a:r>
            <a:r>
              <a:rPr lang="en-US" sz="1200" b="1" spc="100" dirty="0">
                <a:solidFill>
                  <a:srgbClr val="002060"/>
                </a:solidFill>
                <a:latin typeface="Calibri" panose="020F0502020204030204" pitchFamily="34" charset="0"/>
                <a:cs typeface="Arial"/>
              </a:rPr>
              <a:t> </a:t>
            </a:r>
            <a:r>
              <a:rPr lang="en-US" sz="1200" b="1" spc="-5" dirty="0">
                <a:solidFill>
                  <a:srgbClr val="002060"/>
                </a:solidFill>
                <a:latin typeface="Calibri" panose="020F0502020204030204" pitchFamily="34" charset="0"/>
                <a:cs typeface="Arial"/>
              </a:rPr>
              <a:t>thereafter:</a:t>
            </a:r>
            <a:endParaRPr lang="en-US" sz="1200" dirty="0">
              <a:solidFill>
                <a:srgbClr val="002060"/>
              </a:solidFill>
              <a:latin typeface="Calibri" panose="020F0502020204030204" pitchFamily="34" charset="0"/>
              <a:cs typeface="Arial"/>
            </a:endParaRPr>
          </a:p>
          <a:p>
            <a:pPr marL="1089025">
              <a:tabLst>
                <a:tab pos="3890963" algn="l"/>
              </a:tabLst>
            </a:pPr>
            <a:r>
              <a:rPr lang="en-US" sz="1200" i="1" spc="-5" dirty="0">
                <a:solidFill>
                  <a:srgbClr val="002060"/>
                </a:solidFill>
                <a:latin typeface="Calibri" panose="020F0502020204030204" pitchFamily="34" charset="0"/>
                <a:cs typeface="Arial"/>
              </a:rPr>
              <a:t>If </a:t>
            </a:r>
            <a:r>
              <a:rPr lang="en-US" sz="1200" i="1" spc="-10" dirty="0">
                <a:solidFill>
                  <a:srgbClr val="002060"/>
                </a:solidFill>
                <a:latin typeface="Calibri" panose="020F0502020204030204" pitchFamily="34" charset="0"/>
                <a:cs typeface="Arial"/>
              </a:rPr>
              <a:t>the taxable income</a:t>
            </a:r>
            <a:r>
              <a:rPr lang="en-US" sz="1200" i="1" spc="25"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is</a:t>
            </a:r>
            <a:r>
              <a:rPr lang="en-US" sz="1200" i="1" spc="-10" dirty="0" smtClean="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The tax</a:t>
            </a:r>
            <a:r>
              <a:rPr lang="en-US" sz="1200" i="1"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is</a:t>
            </a:r>
            <a:r>
              <a:rPr lang="en-US" sz="1200" i="1" spc="-10" dirty="0" smtClean="0">
                <a:solidFill>
                  <a:srgbClr val="002060"/>
                </a:solidFill>
                <a:latin typeface="Calibri" panose="020F0502020204030204" pitchFamily="34" charset="0"/>
                <a:cs typeface="Arial"/>
              </a:rPr>
              <a:t>:</a:t>
            </a:r>
            <a:endParaRPr lang="en-US" sz="1200" dirty="0">
              <a:solidFill>
                <a:srgbClr val="002060"/>
              </a:solidFill>
              <a:latin typeface="Calibri" panose="020F0502020204030204" pitchFamily="34" charset="0"/>
              <a:cs typeface="Arial"/>
            </a:endParaRPr>
          </a:p>
          <a:p>
            <a:pPr marL="1089025">
              <a:tabLst>
                <a:tab pos="4630738" algn="l"/>
              </a:tabLst>
            </a:pPr>
            <a:r>
              <a:rPr lang="en-US" sz="1200" i="1" spc="-10" dirty="0">
                <a:solidFill>
                  <a:srgbClr val="002060"/>
                </a:solidFill>
                <a:latin typeface="Calibri" panose="020F0502020204030204" pitchFamily="34" charset="0"/>
                <a:cs typeface="Arial"/>
              </a:rPr>
              <a:t>The tax </a:t>
            </a:r>
            <a:r>
              <a:rPr lang="en-US" sz="1200" i="1" spc="-5" dirty="0">
                <a:solidFill>
                  <a:srgbClr val="002060"/>
                </a:solidFill>
                <a:latin typeface="Calibri" panose="020F0502020204030204" pitchFamily="34" charset="0"/>
                <a:cs typeface="Arial"/>
              </a:rPr>
              <a:t>is: </a:t>
            </a:r>
            <a:r>
              <a:rPr lang="en-US" sz="1200" i="1" spc="-10" dirty="0">
                <a:solidFill>
                  <a:srgbClr val="002060"/>
                </a:solidFill>
                <a:latin typeface="Calibri" panose="020F0502020204030204" pitchFamily="34" charset="0"/>
                <a:cs typeface="Arial"/>
              </a:rPr>
              <a:t>Not over</a:t>
            </a:r>
            <a:r>
              <a:rPr lang="en-US" sz="1200" i="1" spc="50"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a:t>
            </a:r>
            <a:r>
              <a:rPr lang="en-US" sz="1200" i="1" spc="-10" dirty="0" smtClean="0">
                <a:solidFill>
                  <a:srgbClr val="002060"/>
                </a:solidFill>
                <a:latin typeface="Calibri" panose="020F0502020204030204" pitchFamily="34" charset="0"/>
                <a:cs typeface="Arial"/>
              </a:rPr>
              <a:t>30,000	</a:t>
            </a:r>
            <a:r>
              <a:rPr lang="en-US" sz="1200" b="1" i="1" spc="-10" dirty="0">
                <a:solidFill>
                  <a:srgbClr val="002060"/>
                </a:solidFill>
                <a:latin typeface="Calibri" panose="020F0502020204030204" pitchFamily="34" charset="0"/>
                <a:cs typeface="Arial"/>
              </a:rPr>
              <a:t>3.10%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Kansas taxable</a:t>
            </a:r>
            <a:r>
              <a:rPr lang="en-US" sz="1200" i="1" spc="25" dirty="0">
                <a:solidFill>
                  <a:srgbClr val="002060"/>
                </a:solidFill>
                <a:latin typeface="Calibri" panose="020F0502020204030204" pitchFamily="34" charset="0"/>
                <a:cs typeface="Arial"/>
              </a:rPr>
              <a:t> </a:t>
            </a:r>
            <a:r>
              <a:rPr lang="en-US" sz="1200" i="1" spc="-10" dirty="0" smtClean="0">
                <a:solidFill>
                  <a:srgbClr val="002060"/>
                </a:solidFill>
                <a:latin typeface="Calibri" panose="020F0502020204030204" pitchFamily="34" charset="0"/>
                <a:cs typeface="Arial"/>
              </a:rPr>
              <a:t>income</a:t>
            </a:r>
            <a:endParaRPr lang="en-US" sz="1200" dirty="0">
              <a:solidFill>
                <a:srgbClr val="002060"/>
              </a:solidFill>
              <a:latin typeface="Calibri" panose="020F0502020204030204" pitchFamily="34" charset="0"/>
              <a:cs typeface="Arial"/>
            </a:endParaRPr>
          </a:p>
          <a:p>
            <a:pPr marL="1089025" marR="19685">
              <a:tabLst>
                <a:tab pos="3997325" algn="l"/>
              </a:tabLst>
            </a:pPr>
            <a:r>
              <a:rPr lang="en-US" sz="1200" i="1" spc="-10" dirty="0">
                <a:solidFill>
                  <a:srgbClr val="002060"/>
                </a:solidFill>
                <a:latin typeface="Calibri" panose="020F0502020204030204" pitchFamily="34" charset="0"/>
                <a:cs typeface="Arial"/>
              </a:rPr>
              <a:t>Over $</a:t>
            </a:r>
            <a:r>
              <a:rPr lang="en-US" sz="1200" i="1" spc="-10" dirty="0" smtClean="0">
                <a:solidFill>
                  <a:srgbClr val="002060"/>
                </a:solidFill>
                <a:latin typeface="Calibri" panose="020F0502020204030204" pitchFamily="34" charset="0"/>
                <a:cs typeface="Arial"/>
              </a:rPr>
              <a:t>30,000 </a:t>
            </a:r>
            <a:r>
              <a:rPr lang="en-US" sz="1200" i="1" spc="-10" dirty="0">
                <a:solidFill>
                  <a:srgbClr val="002060"/>
                </a:solidFill>
                <a:latin typeface="Calibri" panose="020F0502020204030204" pitchFamily="34" charset="0"/>
                <a:cs typeface="Arial"/>
              </a:rPr>
              <a:t>but not over $</a:t>
            </a:r>
            <a:r>
              <a:rPr lang="en-US" sz="1200" i="1" spc="-10" dirty="0" smtClean="0">
                <a:solidFill>
                  <a:srgbClr val="002060"/>
                </a:solidFill>
                <a:latin typeface="Calibri" panose="020F0502020204030204" pitchFamily="34" charset="0"/>
                <a:cs typeface="Arial"/>
              </a:rPr>
              <a:t>60,000	</a:t>
            </a:r>
            <a:r>
              <a:rPr lang="en-US" sz="1200" i="1" spc="-10" dirty="0">
                <a:solidFill>
                  <a:srgbClr val="002060"/>
                </a:solidFill>
                <a:latin typeface="Calibri" panose="020F0502020204030204" pitchFamily="34" charset="0"/>
                <a:cs typeface="Arial"/>
              </a:rPr>
              <a:t>$930 plus </a:t>
            </a:r>
            <a:r>
              <a:rPr lang="en-US" sz="1200" b="1" i="1" spc="-10" dirty="0">
                <a:solidFill>
                  <a:srgbClr val="002060"/>
                </a:solidFill>
                <a:latin typeface="Calibri" panose="020F0502020204030204" pitchFamily="34" charset="0"/>
                <a:cs typeface="Arial"/>
              </a:rPr>
              <a:t>5.25%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excess over</a:t>
            </a:r>
            <a:r>
              <a:rPr lang="en-US" sz="1200" i="1" spc="60"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a:t>
            </a:r>
            <a:r>
              <a:rPr lang="en-US" sz="1200" i="1" spc="-10" dirty="0" smtClean="0">
                <a:solidFill>
                  <a:srgbClr val="002060"/>
                </a:solidFill>
                <a:latin typeface="Calibri" panose="020F0502020204030204" pitchFamily="34" charset="0"/>
                <a:cs typeface="Arial"/>
              </a:rPr>
              <a:t>30,000</a:t>
            </a:r>
          </a:p>
          <a:p>
            <a:pPr marL="1089025" marR="19685">
              <a:tabLst>
                <a:tab pos="3890963" algn="l"/>
              </a:tabLst>
            </a:pPr>
            <a:r>
              <a:rPr lang="en-US" sz="1200" i="1" spc="-10" dirty="0" smtClean="0">
                <a:solidFill>
                  <a:srgbClr val="002060"/>
                </a:solidFill>
                <a:latin typeface="Calibri" panose="020F0502020204030204" pitchFamily="34" charset="0"/>
                <a:cs typeface="Arial"/>
              </a:rPr>
              <a:t>Over</a:t>
            </a:r>
            <a:r>
              <a:rPr lang="en-US" sz="1200" i="1" spc="-5" dirty="0" smtClean="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a:t>
            </a:r>
            <a:r>
              <a:rPr lang="en-US" sz="1200" i="1" spc="-10" dirty="0" smtClean="0">
                <a:solidFill>
                  <a:srgbClr val="002060"/>
                </a:solidFill>
                <a:latin typeface="Calibri" panose="020F0502020204030204" pitchFamily="34" charset="0"/>
                <a:cs typeface="Arial"/>
              </a:rPr>
              <a:t>60,000	</a:t>
            </a:r>
            <a:r>
              <a:rPr lang="en-US" sz="1200" i="1" spc="-10" dirty="0">
                <a:solidFill>
                  <a:srgbClr val="002060"/>
                </a:solidFill>
                <a:latin typeface="Calibri" panose="020F0502020204030204" pitchFamily="34" charset="0"/>
                <a:cs typeface="Arial"/>
              </a:rPr>
              <a:t>$2,505 plus </a:t>
            </a:r>
            <a:r>
              <a:rPr lang="en-US" sz="1200" b="1" i="1" spc="-10" dirty="0">
                <a:solidFill>
                  <a:srgbClr val="002060"/>
                </a:solidFill>
                <a:latin typeface="Calibri" panose="020F0502020204030204" pitchFamily="34" charset="0"/>
                <a:cs typeface="Arial"/>
              </a:rPr>
              <a:t>5.70%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excess over</a:t>
            </a:r>
            <a:r>
              <a:rPr lang="en-US" sz="1200" i="1" spc="50" dirty="0">
                <a:solidFill>
                  <a:srgbClr val="002060"/>
                </a:solidFill>
                <a:latin typeface="Calibri" panose="020F0502020204030204" pitchFamily="34" charset="0"/>
                <a:cs typeface="Arial"/>
              </a:rPr>
              <a:t> </a:t>
            </a:r>
            <a:r>
              <a:rPr lang="en-US" sz="1200" i="1" spc="-5" dirty="0">
                <a:solidFill>
                  <a:srgbClr val="002060"/>
                </a:solidFill>
                <a:latin typeface="Calibri" panose="020F0502020204030204" pitchFamily="34" charset="0"/>
                <a:cs typeface="Arial"/>
              </a:rPr>
              <a:t>$</a:t>
            </a:r>
            <a:r>
              <a:rPr lang="en-US" sz="1200" i="1" spc="-5" dirty="0" smtClean="0">
                <a:solidFill>
                  <a:srgbClr val="002060"/>
                </a:solidFill>
                <a:latin typeface="Calibri" panose="020F0502020204030204" pitchFamily="34" charset="0"/>
                <a:cs typeface="Arial"/>
              </a:rPr>
              <a:t>60,000</a:t>
            </a:r>
            <a:endParaRPr lang="en-US" sz="1200" b="1" dirty="0" smtClean="0">
              <a:solidFill>
                <a:srgbClr val="002060"/>
              </a:solidFill>
              <a:latin typeface="Calibri" panose="020F0502020204030204" pitchFamily="34" charset="0"/>
            </a:endParaRPr>
          </a:p>
          <a:p>
            <a:pPr marL="914400">
              <a:lnSpc>
                <a:spcPct val="100000"/>
              </a:lnSpc>
              <a:spcBef>
                <a:spcPts val="350"/>
              </a:spcBef>
            </a:pPr>
            <a:r>
              <a:rPr lang="en-US" sz="1200" b="1" spc="-5" dirty="0" smtClean="0">
                <a:solidFill>
                  <a:srgbClr val="002060"/>
                </a:solidFill>
                <a:uFill>
                  <a:solidFill>
                    <a:srgbClr val="000000"/>
                  </a:solidFill>
                </a:uFill>
                <a:latin typeface="Calibri" panose="020F0502020204030204" pitchFamily="34" charset="0"/>
                <a:cs typeface="Arial"/>
              </a:rPr>
              <a:t>a(2) </a:t>
            </a:r>
            <a:r>
              <a:rPr lang="en-US" sz="1200" b="1" u="sng" spc="-5" dirty="0" smtClean="0">
                <a:solidFill>
                  <a:srgbClr val="002060"/>
                </a:solidFill>
                <a:uFill>
                  <a:solidFill>
                    <a:srgbClr val="000000"/>
                  </a:solidFill>
                </a:uFill>
                <a:latin typeface="Calibri" panose="020F0502020204030204" pitchFamily="34" charset="0"/>
                <a:cs typeface="Arial"/>
              </a:rPr>
              <a:t>All other individuals</a:t>
            </a:r>
            <a:endParaRPr lang="en-US" sz="1200" u="sng" dirty="0">
              <a:solidFill>
                <a:srgbClr val="002060"/>
              </a:solidFill>
              <a:latin typeface="Calibri" panose="020F0502020204030204" pitchFamily="34" charset="0"/>
              <a:cs typeface="Arial"/>
            </a:endParaRPr>
          </a:p>
          <a:p>
            <a:pPr marL="914400">
              <a:lnSpc>
                <a:spcPct val="100000"/>
              </a:lnSpc>
            </a:pPr>
            <a:r>
              <a:rPr lang="en-US" sz="1200" b="1" spc="-5" dirty="0">
                <a:solidFill>
                  <a:srgbClr val="002060"/>
                </a:solidFill>
                <a:latin typeface="Calibri" panose="020F0502020204030204" pitchFamily="34" charset="0"/>
                <a:cs typeface="Arial"/>
              </a:rPr>
              <a:t>(F) </a:t>
            </a:r>
            <a:r>
              <a:rPr lang="en-US" sz="1200" b="1" u="sng" spc="-10" dirty="0">
                <a:solidFill>
                  <a:srgbClr val="002060"/>
                </a:solidFill>
                <a:uFill>
                  <a:solidFill>
                    <a:srgbClr val="000000"/>
                  </a:solidFill>
                </a:uFill>
                <a:latin typeface="Calibri" panose="020F0502020204030204" pitchFamily="34" charset="0"/>
                <a:cs typeface="Arial"/>
              </a:rPr>
              <a:t>For tax year 2018</a:t>
            </a:r>
            <a:r>
              <a:rPr lang="en-US" sz="1200" b="1" spc="-10" dirty="0">
                <a:solidFill>
                  <a:srgbClr val="002060"/>
                </a:solidFill>
                <a:latin typeface="Calibri" panose="020F0502020204030204" pitchFamily="34" charset="0"/>
                <a:cs typeface="Arial"/>
              </a:rPr>
              <a:t>, and </a:t>
            </a:r>
            <a:r>
              <a:rPr lang="en-US" sz="1200" b="1" spc="-5" dirty="0">
                <a:solidFill>
                  <a:srgbClr val="002060"/>
                </a:solidFill>
                <a:latin typeface="Calibri" panose="020F0502020204030204" pitchFamily="34" charset="0"/>
                <a:cs typeface="Arial"/>
              </a:rPr>
              <a:t>all </a:t>
            </a:r>
            <a:r>
              <a:rPr lang="en-US" sz="1200" b="1" spc="-10" dirty="0">
                <a:solidFill>
                  <a:srgbClr val="002060"/>
                </a:solidFill>
                <a:latin typeface="Calibri" panose="020F0502020204030204" pitchFamily="34" charset="0"/>
                <a:cs typeface="Arial"/>
              </a:rPr>
              <a:t>tax years</a:t>
            </a:r>
            <a:r>
              <a:rPr lang="en-US" sz="1200" b="1" spc="100" dirty="0">
                <a:solidFill>
                  <a:srgbClr val="002060"/>
                </a:solidFill>
                <a:latin typeface="Calibri" panose="020F0502020204030204" pitchFamily="34" charset="0"/>
                <a:cs typeface="Arial"/>
              </a:rPr>
              <a:t> </a:t>
            </a:r>
            <a:r>
              <a:rPr lang="en-US" sz="1200" b="1" spc="-5" dirty="0">
                <a:solidFill>
                  <a:srgbClr val="002060"/>
                </a:solidFill>
                <a:latin typeface="Calibri" panose="020F0502020204030204" pitchFamily="34" charset="0"/>
                <a:cs typeface="Arial"/>
              </a:rPr>
              <a:t>thereafter:</a:t>
            </a:r>
            <a:endParaRPr lang="en-US" sz="1200" dirty="0">
              <a:solidFill>
                <a:srgbClr val="002060"/>
              </a:solidFill>
              <a:latin typeface="Calibri" panose="020F0502020204030204" pitchFamily="34" charset="0"/>
              <a:cs typeface="Arial"/>
            </a:endParaRPr>
          </a:p>
          <a:p>
            <a:pPr marL="1089025">
              <a:tabLst>
                <a:tab pos="3890963" algn="l"/>
              </a:tabLst>
            </a:pPr>
            <a:r>
              <a:rPr lang="en-US" sz="1200" i="1" spc="-5" dirty="0">
                <a:solidFill>
                  <a:srgbClr val="002060"/>
                </a:solidFill>
                <a:latin typeface="Calibri" panose="020F0502020204030204" pitchFamily="34" charset="0"/>
                <a:cs typeface="Arial"/>
              </a:rPr>
              <a:t>If </a:t>
            </a:r>
            <a:r>
              <a:rPr lang="en-US" sz="1200" i="1" spc="-10" dirty="0">
                <a:solidFill>
                  <a:srgbClr val="002060"/>
                </a:solidFill>
                <a:latin typeface="Calibri" panose="020F0502020204030204" pitchFamily="34" charset="0"/>
                <a:cs typeface="Arial"/>
              </a:rPr>
              <a:t>the taxable income</a:t>
            </a:r>
            <a:r>
              <a:rPr lang="en-US" sz="1200" i="1" spc="25"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is:	The tax</a:t>
            </a:r>
            <a:r>
              <a:rPr lang="en-US" sz="1200" i="1"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is:</a:t>
            </a:r>
            <a:endParaRPr lang="en-US" sz="1200" dirty="0">
              <a:solidFill>
                <a:srgbClr val="002060"/>
              </a:solidFill>
              <a:latin typeface="Calibri" panose="020F0502020204030204" pitchFamily="34" charset="0"/>
              <a:cs typeface="Arial"/>
            </a:endParaRPr>
          </a:p>
          <a:p>
            <a:pPr marL="1089025">
              <a:tabLst>
                <a:tab pos="4632325" algn="l"/>
              </a:tabLst>
            </a:pPr>
            <a:r>
              <a:rPr lang="en-US" sz="1200" i="1" spc="-10" dirty="0">
                <a:solidFill>
                  <a:srgbClr val="002060"/>
                </a:solidFill>
                <a:latin typeface="Calibri" panose="020F0502020204030204" pitchFamily="34" charset="0"/>
                <a:cs typeface="Arial"/>
              </a:rPr>
              <a:t>The tax </a:t>
            </a:r>
            <a:r>
              <a:rPr lang="en-US" sz="1200" i="1" spc="-5" dirty="0">
                <a:solidFill>
                  <a:srgbClr val="002060"/>
                </a:solidFill>
                <a:latin typeface="Calibri" panose="020F0502020204030204" pitchFamily="34" charset="0"/>
                <a:cs typeface="Arial"/>
              </a:rPr>
              <a:t>is: </a:t>
            </a:r>
            <a:r>
              <a:rPr lang="en-US" sz="1200" i="1" spc="-10" dirty="0">
                <a:solidFill>
                  <a:srgbClr val="002060"/>
                </a:solidFill>
                <a:latin typeface="Calibri" panose="020F0502020204030204" pitchFamily="34" charset="0"/>
                <a:cs typeface="Arial"/>
              </a:rPr>
              <a:t>Not over</a:t>
            </a:r>
            <a:r>
              <a:rPr lang="en-US" sz="1200" i="1" spc="50" dirty="0">
                <a:solidFill>
                  <a:srgbClr val="002060"/>
                </a:solidFill>
                <a:latin typeface="Calibri" panose="020F0502020204030204" pitchFamily="34" charset="0"/>
                <a:cs typeface="Arial"/>
              </a:rPr>
              <a:t> </a:t>
            </a:r>
            <a:r>
              <a:rPr lang="en-US" sz="1200" i="1" spc="-10" dirty="0" smtClean="0">
                <a:solidFill>
                  <a:srgbClr val="002060"/>
                </a:solidFill>
                <a:latin typeface="Calibri" panose="020F0502020204030204" pitchFamily="34" charset="0"/>
                <a:cs typeface="Arial"/>
              </a:rPr>
              <a:t>$15,000</a:t>
            </a:r>
            <a:r>
              <a:rPr lang="en-US" sz="1200" i="1" spc="-10" dirty="0">
                <a:solidFill>
                  <a:srgbClr val="002060"/>
                </a:solidFill>
                <a:latin typeface="Calibri" panose="020F0502020204030204" pitchFamily="34" charset="0"/>
                <a:cs typeface="Arial"/>
              </a:rPr>
              <a:t>	</a:t>
            </a:r>
            <a:r>
              <a:rPr lang="en-US" sz="1200" b="1" i="1" spc="-10" dirty="0">
                <a:solidFill>
                  <a:srgbClr val="002060"/>
                </a:solidFill>
                <a:latin typeface="Calibri" panose="020F0502020204030204" pitchFamily="34" charset="0"/>
                <a:cs typeface="Arial"/>
              </a:rPr>
              <a:t>3.10%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Kansas taxable</a:t>
            </a:r>
            <a:r>
              <a:rPr lang="en-US" sz="1200" i="1" spc="25"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income</a:t>
            </a:r>
            <a:endParaRPr lang="en-US" sz="1200" dirty="0">
              <a:solidFill>
                <a:srgbClr val="002060"/>
              </a:solidFill>
              <a:latin typeface="Calibri" panose="020F0502020204030204" pitchFamily="34" charset="0"/>
              <a:cs typeface="Arial"/>
            </a:endParaRPr>
          </a:p>
          <a:p>
            <a:pPr marL="1089025" marR="19685">
              <a:tabLst>
                <a:tab pos="4003675" algn="l"/>
              </a:tabLst>
            </a:pPr>
            <a:r>
              <a:rPr lang="en-US" sz="1200" i="1" spc="-10" dirty="0">
                <a:solidFill>
                  <a:srgbClr val="002060"/>
                </a:solidFill>
                <a:latin typeface="Calibri" panose="020F0502020204030204" pitchFamily="34" charset="0"/>
                <a:cs typeface="Arial"/>
              </a:rPr>
              <a:t>Over </a:t>
            </a:r>
            <a:r>
              <a:rPr lang="en-US" sz="1200" i="1" spc="-10" dirty="0" smtClean="0">
                <a:solidFill>
                  <a:srgbClr val="002060"/>
                </a:solidFill>
                <a:latin typeface="Calibri" panose="020F0502020204030204" pitchFamily="34" charset="0"/>
                <a:cs typeface="Arial"/>
              </a:rPr>
              <a:t>$15,000 </a:t>
            </a:r>
            <a:r>
              <a:rPr lang="en-US" sz="1200" i="1" spc="-10" dirty="0">
                <a:solidFill>
                  <a:srgbClr val="002060"/>
                </a:solidFill>
                <a:latin typeface="Calibri" panose="020F0502020204030204" pitchFamily="34" charset="0"/>
                <a:cs typeface="Arial"/>
              </a:rPr>
              <a:t>but not over </a:t>
            </a:r>
            <a:r>
              <a:rPr lang="en-US" sz="1200" i="1" spc="-10" dirty="0" smtClean="0">
                <a:solidFill>
                  <a:srgbClr val="002060"/>
                </a:solidFill>
                <a:latin typeface="Calibri" panose="020F0502020204030204" pitchFamily="34" charset="0"/>
                <a:cs typeface="Arial"/>
              </a:rPr>
              <a:t>$30,000</a:t>
            </a:r>
            <a:r>
              <a:rPr lang="en-US" sz="1200" i="1" spc="-10" dirty="0">
                <a:solidFill>
                  <a:srgbClr val="002060"/>
                </a:solidFill>
                <a:latin typeface="Calibri" panose="020F0502020204030204" pitchFamily="34" charset="0"/>
                <a:cs typeface="Arial"/>
              </a:rPr>
              <a:t>	</a:t>
            </a:r>
            <a:r>
              <a:rPr lang="en-US" sz="1200" i="1" spc="-10" dirty="0" smtClean="0">
                <a:solidFill>
                  <a:srgbClr val="002060"/>
                </a:solidFill>
                <a:latin typeface="Calibri" panose="020F0502020204030204" pitchFamily="34" charset="0"/>
                <a:cs typeface="Arial"/>
              </a:rPr>
              <a:t>$465 </a:t>
            </a:r>
            <a:r>
              <a:rPr lang="en-US" sz="1200" i="1" spc="-10" dirty="0">
                <a:solidFill>
                  <a:srgbClr val="002060"/>
                </a:solidFill>
                <a:latin typeface="Calibri" panose="020F0502020204030204" pitchFamily="34" charset="0"/>
                <a:cs typeface="Arial"/>
              </a:rPr>
              <a:t>plus </a:t>
            </a:r>
            <a:r>
              <a:rPr lang="en-US" sz="1200" b="1" i="1" spc="-10" dirty="0">
                <a:solidFill>
                  <a:srgbClr val="002060"/>
                </a:solidFill>
                <a:latin typeface="Calibri" panose="020F0502020204030204" pitchFamily="34" charset="0"/>
                <a:cs typeface="Arial"/>
              </a:rPr>
              <a:t>5.25%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excess over</a:t>
            </a:r>
            <a:r>
              <a:rPr lang="en-US" sz="1200" i="1" spc="60" dirty="0">
                <a:solidFill>
                  <a:srgbClr val="002060"/>
                </a:solidFill>
                <a:latin typeface="Calibri" panose="020F0502020204030204" pitchFamily="34" charset="0"/>
                <a:cs typeface="Arial"/>
              </a:rPr>
              <a:t> </a:t>
            </a:r>
            <a:r>
              <a:rPr lang="en-US" sz="1200" i="1" spc="-10" dirty="0">
                <a:solidFill>
                  <a:srgbClr val="002060"/>
                </a:solidFill>
                <a:latin typeface="Calibri" panose="020F0502020204030204" pitchFamily="34" charset="0"/>
                <a:cs typeface="Arial"/>
              </a:rPr>
              <a:t>$30,000</a:t>
            </a:r>
          </a:p>
          <a:p>
            <a:pPr marL="1089025" marR="19685">
              <a:tabLst>
                <a:tab pos="3890963" algn="l"/>
              </a:tabLst>
            </a:pPr>
            <a:r>
              <a:rPr lang="en-US" sz="1200" i="1" spc="-10" dirty="0">
                <a:solidFill>
                  <a:srgbClr val="002060"/>
                </a:solidFill>
                <a:latin typeface="Calibri" panose="020F0502020204030204" pitchFamily="34" charset="0"/>
                <a:cs typeface="Arial"/>
              </a:rPr>
              <a:t>Over</a:t>
            </a:r>
            <a:r>
              <a:rPr lang="en-US" sz="1200" i="1" spc="-5" dirty="0">
                <a:solidFill>
                  <a:srgbClr val="002060"/>
                </a:solidFill>
                <a:latin typeface="Calibri" panose="020F0502020204030204" pitchFamily="34" charset="0"/>
                <a:cs typeface="Arial"/>
              </a:rPr>
              <a:t> </a:t>
            </a:r>
            <a:r>
              <a:rPr lang="en-US" sz="1200" i="1" spc="-10" dirty="0" smtClean="0">
                <a:solidFill>
                  <a:srgbClr val="002060"/>
                </a:solidFill>
                <a:latin typeface="Calibri" panose="020F0502020204030204" pitchFamily="34" charset="0"/>
                <a:cs typeface="Arial"/>
              </a:rPr>
              <a:t>$30,000</a:t>
            </a:r>
            <a:r>
              <a:rPr lang="en-US" sz="1200" i="1" spc="-10" dirty="0">
                <a:solidFill>
                  <a:srgbClr val="002060"/>
                </a:solidFill>
                <a:latin typeface="Calibri" panose="020F0502020204030204" pitchFamily="34" charset="0"/>
                <a:cs typeface="Arial"/>
              </a:rPr>
              <a:t>	</a:t>
            </a:r>
            <a:r>
              <a:rPr lang="en-US" sz="1200" i="1" spc="-10" dirty="0" smtClean="0">
                <a:solidFill>
                  <a:srgbClr val="002060"/>
                </a:solidFill>
                <a:latin typeface="Calibri" panose="020F0502020204030204" pitchFamily="34" charset="0"/>
                <a:cs typeface="Arial"/>
              </a:rPr>
              <a:t>$1,252.50 </a:t>
            </a:r>
            <a:r>
              <a:rPr lang="en-US" sz="1200" i="1" spc="-10" dirty="0">
                <a:solidFill>
                  <a:srgbClr val="002060"/>
                </a:solidFill>
                <a:latin typeface="Calibri" panose="020F0502020204030204" pitchFamily="34" charset="0"/>
                <a:cs typeface="Arial"/>
              </a:rPr>
              <a:t>plus </a:t>
            </a:r>
            <a:r>
              <a:rPr lang="en-US" sz="1200" b="1" i="1" spc="-10" dirty="0">
                <a:solidFill>
                  <a:srgbClr val="002060"/>
                </a:solidFill>
                <a:latin typeface="Calibri" panose="020F0502020204030204" pitchFamily="34" charset="0"/>
                <a:cs typeface="Arial"/>
              </a:rPr>
              <a:t>5.70% </a:t>
            </a:r>
            <a:r>
              <a:rPr lang="en-US" sz="1200" i="1" spc="-5" dirty="0">
                <a:solidFill>
                  <a:srgbClr val="002060"/>
                </a:solidFill>
                <a:latin typeface="Calibri" panose="020F0502020204030204" pitchFamily="34" charset="0"/>
                <a:cs typeface="Arial"/>
              </a:rPr>
              <a:t>of </a:t>
            </a:r>
            <a:r>
              <a:rPr lang="en-US" sz="1200" i="1" spc="-10" dirty="0">
                <a:solidFill>
                  <a:srgbClr val="002060"/>
                </a:solidFill>
                <a:latin typeface="Calibri" panose="020F0502020204030204" pitchFamily="34" charset="0"/>
                <a:cs typeface="Arial"/>
              </a:rPr>
              <a:t>excess over</a:t>
            </a:r>
            <a:r>
              <a:rPr lang="en-US" sz="1200" i="1" spc="50" dirty="0">
                <a:solidFill>
                  <a:srgbClr val="002060"/>
                </a:solidFill>
                <a:latin typeface="Calibri" panose="020F0502020204030204" pitchFamily="34" charset="0"/>
                <a:cs typeface="Arial"/>
              </a:rPr>
              <a:t> </a:t>
            </a:r>
            <a:r>
              <a:rPr lang="en-US" sz="1200" i="1" spc="-5" dirty="0">
                <a:solidFill>
                  <a:srgbClr val="002060"/>
                </a:solidFill>
                <a:latin typeface="Calibri" panose="020F0502020204030204" pitchFamily="34" charset="0"/>
                <a:cs typeface="Arial"/>
              </a:rPr>
              <a:t>$</a:t>
            </a:r>
            <a:r>
              <a:rPr lang="en-US" sz="1200" i="1" spc="-5" dirty="0" smtClean="0">
                <a:solidFill>
                  <a:srgbClr val="002060"/>
                </a:solidFill>
                <a:latin typeface="Calibri" panose="020F0502020204030204" pitchFamily="34" charset="0"/>
                <a:cs typeface="Arial"/>
              </a:rPr>
              <a:t>60,000</a:t>
            </a:r>
            <a:endParaRPr lang="en-US" sz="1200" dirty="0">
              <a:solidFill>
                <a:srgbClr val="002060"/>
              </a:solidFill>
              <a:latin typeface="Calibri" panose="020F0502020204030204" pitchFamily="34" charset="0"/>
            </a:endParaRPr>
          </a:p>
          <a:p>
            <a:pPr marL="339725" indent="-4763" eaLnBrk="0">
              <a:spcBef>
                <a:spcPts val="634"/>
              </a:spcBef>
            </a:pPr>
            <a:r>
              <a:rPr lang="en-US" sz="1400" b="1" dirty="0" smtClean="0">
                <a:solidFill>
                  <a:srgbClr val="FF9900"/>
                </a:solidFill>
                <a:latin typeface="Calibri" panose="020F0502020204030204" pitchFamily="34" charset="0"/>
              </a:rPr>
              <a:t>Low Income Exclusion</a:t>
            </a:r>
            <a:endParaRPr lang="en-US" sz="1200" b="1" dirty="0">
              <a:solidFill>
                <a:srgbClr val="FF9900"/>
              </a:solidFill>
              <a:latin typeface="Calibri" panose="020F0502020204030204" pitchFamily="34" charset="0"/>
            </a:endParaRPr>
          </a:p>
          <a:p>
            <a:pPr marL="1254125" indent="-280988">
              <a:lnSpc>
                <a:spcPct val="100000"/>
              </a:lnSpc>
              <a:spcBef>
                <a:spcPts val="300"/>
              </a:spcBef>
              <a:buFont typeface="Arial" panose="020B0604020202020204" pitchFamily="34" charset="0"/>
              <a:buChar char="•"/>
            </a:pPr>
            <a:r>
              <a:rPr lang="en-US" sz="1200" b="1" spc="-5" dirty="0" smtClean="0">
                <a:solidFill>
                  <a:srgbClr val="002060"/>
                </a:solidFill>
                <a:uFill>
                  <a:solidFill>
                    <a:srgbClr val="000000"/>
                  </a:solidFill>
                </a:uFill>
                <a:latin typeface="Calibri" panose="020F0502020204030204" pitchFamily="34" charset="0"/>
                <a:cs typeface="Arial"/>
              </a:rPr>
              <a:t>Married </a:t>
            </a:r>
            <a:r>
              <a:rPr lang="en-US" sz="1200" b="1" spc="-5" dirty="0">
                <a:solidFill>
                  <a:srgbClr val="002060"/>
                </a:solidFill>
                <a:uFill>
                  <a:solidFill>
                    <a:srgbClr val="000000"/>
                  </a:solidFill>
                </a:uFill>
                <a:latin typeface="Calibri" panose="020F0502020204030204" pitchFamily="34" charset="0"/>
                <a:cs typeface="Arial"/>
              </a:rPr>
              <a:t>Filing</a:t>
            </a:r>
            <a:r>
              <a:rPr lang="en-US" sz="1200" b="1" dirty="0">
                <a:solidFill>
                  <a:srgbClr val="002060"/>
                </a:solidFill>
                <a:uFill>
                  <a:solidFill>
                    <a:srgbClr val="000000"/>
                  </a:solidFill>
                </a:uFill>
                <a:latin typeface="Calibri" panose="020F0502020204030204" pitchFamily="34" charset="0"/>
                <a:cs typeface="Arial"/>
              </a:rPr>
              <a:t> </a:t>
            </a:r>
            <a:r>
              <a:rPr lang="en-US" sz="1200" b="1" spc="-5" dirty="0">
                <a:solidFill>
                  <a:srgbClr val="002060"/>
                </a:solidFill>
                <a:uFill>
                  <a:solidFill>
                    <a:srgbClr val="000000"/>
                  </a:solidFill>
                </a:uFill>
                <a:latin typeface="Calibri" panose="020F0502020204030204" pitchFamily="34" charset="0"/>
                <a:cs typeface="Arial"/>
              </a:rPr>
              <a:t>Joint</a:t>
            </a:r>
            <a:endParaRPr lang="en-US" sz="1200" dirty="0">
              <a:solidFill>
                <a:srgbClr val="002060"/>
              </a:solidFill>
              <a:latin typeface="Calibri" panose="020F0502020204030204" pitchFamily="34" charset="0"/>
              <a:cs typeface="Arial"/>
            </a:endParaRPr>
          </a:p>
          <a:p>
            <a:pPr marL="1265238">
              <a:lnSpc>
                <a:spcPct val="100000"/>
              </a:lnSpc>
            </a:pPr>
            <a:r>
              <a:rPr lang="en-US" sz="1200" spc="-5" dirty="0">
                <a:solidFill>
                  <a:srgbClr val="002060"/>
                </a:solidFill>
                <a:uFill>
                  <a:solidFill>
                    <a:srgbClr val="000000"/>
                  </a:solidFill>
                </a:uFill>
                <a:latin typeface="Calibri" panose="020F0502020204030204" pitchFamily="34" charset="0"/>
                <a:cs typeface="Arial"/>
              </a:rPr>
              <a:t>Taxable</a:t>
            </a:r>
            <a:r>
              <a:rPr lang="en-US" sz="1200" spc="-5" dirty="0">
                <a:solidFill>
                  <a:srgbClr val="002060"/>
                </a:solidFill>
                <a:latin typeface="Calibri" panose="020F0502020204030204" pitchFamily="34" charset="0"/>
                <a:cs typeface="Arial"/>
              </a:rPr>
              <a:t> </a:t>
            </a:r>
            <a:r>
              <a:rPr lang="en-US" sz="1200" dirty="0">
                <a:solidFill>
                  <a:srgbClr val="002060"/>
                </a:solidFill>
                <a:latin typeface="Calibri" panose="020F0502020204030204" pitchFamily="34" charset="0"/>
                <a:cs typeface="Arial"/>
              </a:rPr>
              <a:t>Income - </a:t>
            </a:r>
            <a:r>
              <a:rPr lang="en-US" sz="1200" spc="-10" dirty="0">
                <a:solidFill>
                  <a:srgbClr val="002060"/>
                </a:solidFill>
                <a:latin typeface="Calibri" panose="020F0502020204030204" pitchFamily="34" charset="0"/>
                <a:cs typeface="Arial"/>
              </a:rPr>
              <a:t>$0 </a:t>
            </a:r>
            <a:r>
              <a:rPr lang="en-US" sz="1200" dirty="0">
                <a:solidFill>
                  <a:srgbClr val="002060"/>
                </a:solidFill>
                <a:latin typeface="Calibri" panose="020F0502020204030204" pitchFamily="34" charset="0"/>
                <a:cs typeface="Arial"/>
              </a:rPr>
              <a:t>- </a:t>
            </a:r>
            <a:r>
              <a:rPr lang="en-US" sz="1200" spc="-5" dirty="0">
                <a:solidFill>
                  <a:srgbClr val="002060"/>
                </a:solidFill>
                <a:latin typeface="Calibri" panose="020F0502020204030204" pitchFamily="34" charset="0"/>
                <a:cs typeface="Arial"/>
              </a:rPr>
              <a:t>$</a:t>
            </a:r>
            <a:r>
              <a:rPr lang="en-US" sz="1200" spc="-5" dirty="0" smtClean="0">
                <a:solidFill>
                  <a:srgbClr val="002060"/>
                </a:solidFill>
                <a:latin typeface="Calibri" panose="020F0502020204030204" pitchFamily="34" charset="0"/>
                <a:cs typeface="Arial"/>
              </a:rPr>
              <a:t>5,000</a:t>
            </a:r>
            <a:endParaRPr lang="en-US" sz="1200" dirty="0">
              <a:solidFill>
                <a:srgbClr val="002060"/>
              </a:solidFill>
              <a:latin typeface="Calibri" panose="020F0502020204030204" pitchFamily="34" charset="0"/>
              <a:cs typeface="Times New Roman"/>
            </a:endParaRPr>
          </a:p>
          <a:p>
            <a:pPr marL="1254125" indent="-280988">
              <a:lnSpc>
                <a:spcPct val="100000"/>
              </a:lnSpc>
              <a:spcBef>
                <a:spcPts val="600"/>
              </a:spcBef>
              <a:buFont typeface="Arial" panose="020B0604020202020204" pitchFamily="34" charset="0"/>
              <a:buChar char="•"/>
            </a:pPr>
            <a:r>
              <a:rPr lang="en-US" sz="1200" b="1" spc="-5" dirty="0">
                <a:solidFill>
                  <a:srgbClr val="002060"/>
                </a:solidFill>
                <a:uFill>
                  <a:solidFill>
                    <a:srgbClr val="000000"/>
                  </a:solidFill>
                </a:uFill>
                <a:latin typeface="Calibri" panose="020F0502020204030204" pitchFamily="34" charset="0"/>
                <a:cs typeface="Arial"/>
              </a:rPr>
              <a:t>All other</a:t>
            </a:r>
            <a:r>
              <a:rPr lang="en-US" sz="1200" b="1" dirty="0">
                <a:solidFill>
                  <a:srgbClr val="002060"/>
                </a:solidFill>
                <a:uFill>
                  <a:solidFill>
                    <a:srgbClr val="000000"/>
                  </a:solidFill>
                </a:uFill>
                <a:latin typeface="Calibri" panose="020F0502020204030204" pitchFamily="34" charset="0"/>
                <a:cs typeface="Arial"/>
              </a:rPr>
              <a:t> </a:t>
            </a:r>
            <a:r>
              <a:rPr lang="en-US" sz="1200" b="1" spc="-5" dirty="0">
                <a:solidFill>
                  <a:srgbClr val="002060"/>
                </a:solidFill>
                <a:uFill>
                  <a:solidFill>
                    <a:srgbClr val="000000"/>
                  </a:solidFill>
                </a:uFill>
                <a:latin typeface="Calibri" panose="020F0502020204030204" pitchFamily="34" charset="0"/>
                <a:cs typeface="Arial"/>
              </a:rPr>
              <a:t>Individuals</a:t>
            </a:r>
            <a:endParaRPr lang="en-US" sz="1200" dirty="0">
              <a:solidFill>
                <a:srgbClr val="002060"/>
              </a:solidFill>
              <a:latin typeface="Calibri" panose="020F0502020204030204" pitchFamily="34" charset="0"/>
              <a:cs typeface="Arial"/>
            </a:endParaRPr>
          </a:p>
          <a:p>
            <a:pPr marL="1265238">
              <a:lnSpc>
                <a:spcPct val="100000"/>
              </a:lnSpc>
            </a:pPr>
            <a:r>
              <a:rPr lang="en-US" sz="1200" dirty="0">
                <a:solidFill>
                  <a:srgbClr val="002060"/>
                </a:solidFill>
                <a:uFill>
                  <a:solidFill>
                    <a:srgbClr val="000000"/>
                  </a:solidFill>
                </a:uFill>
                <a:latin typeface="Calibri" panose="020F0502020204030204" pitchFamily="34" charset="0"/>
                <a:cs typeface="Arial"/>
              </a:rPr>
              <a:t>Taxable</a:t>
            </a:r>
            <a:r>
              <a:rPr lang="en-US" sz="1200" dirty="0">
                <a:solidFill>
                  <a:srgbClr val="002060"/>
                </a:solidFill>
                <a:latin typeface="Calibri" panose="020F0502020204030204" pitchFamily="34" charset="0"/>
                <a:cs typeface="Arial"/>
              </a:rPr>
              <a:t> Income - </a:t>
            </a:r>
            <a:r>
              <a:rPr lang="en-US" sz="1200" spc="-10" dirty="0">
                <a:solidFill>
                  <a:srgbClr val="002060"/>
                </a:solidFill>
                <a:latin typeface="Calibri" panose="020F0502020204030204" pitchFamily="34" charset="0"/>
                <a:cs typeface="Arial"/>
              </a:rPr>
              <a:t>$0 </a:t>
            </a:r>
            <a:r>
              <a:rPr lang="en-US" sz="1200" dirty="0">
                <a:solidFill>
                  <a:srgbClr val="002060"/>
                </a:solidFill>
                <a:latin typeface="Calibri" panose="020F0502020204030204" pitchFamily="34" charset="0"/>
                <a:cs typeface="Arial"/>
              </a:rPr>
              <a:t>-</a:t>
            </a:r>
            <a:r>
              <a:rPr lang="en-US" sz="1200" spc="-10" dirty="0">
                <a:solidFill>
                  <a:srgbClr val="002060"/>
                </a:solidFill>
                <a:latin typeface="Calibri" panose="020F0502020204030204" pitchFamily="34" charset="0"/>
                <a:cs typeface="Arial"/>
              </a:rPr>
              <a:t> </a:t>
            </a:r>
            <a:r>
              <a:rPr lang="en-US" sz="1200" spc="-5" dirty="0">
                <a:solidFill>
                  <a:srgbClr val="002060"/>
                </a:solidFill>
                <a:latin typeface="Calibri" panose="020F0502020204030204" pitchFamily="34" charset="0"/>
                <a:cs typeface="Arial"/>
              </a:rPr>
              <a:t>$2,500</a:t>
            </a:r>
            <a:endParaRPr lang="en-US" sz="1200" dirty="0">
              <a:solidFill>
                <a:srgbClr val="002060"/>
              </a:solidFill>
              <a:latin typeface="Calibri" panose="020F0502020204030204" pitchFamily="34" charset="0"/>
              <a:cs typeface="Arial"/>
            </a:endParaRPr>
          </a:p>
          <a:p>
            <a:pPr marL="515938" marR="533400">
              <a:lnSpc>
                <a:spcPct val="100000"/>
              </a:lnSpc>
              <a:spcBef>
                <a:spcPts val="840"/>
              </a:spcBef>
            </a:pPr>
            <a:r>
              <a:rPr lang="en-US" sz="1200" b="1" i="1" dirty="0">
                <a:solidFill>
                  <a:srgbClr val="002060"/>
                </a:solidFill>
                <a:latin typeface="Calibri" panose="020F0502020204030204" pitchFamily="34" charset="0"/>
                <a:cs typeface="Arial"/>
              </a:rPr>
              <a:t>A </a:t>
            </a:r>
            <a:r>
              <a:rPr lang="en-US" sz="1200" b="1" i="1" spc="-5" dirty="0">
                <a:solidFill>
                  <a:srgbClr val="002060"/>
                </a:solidFill>
                <a:latin typeface="Calibri" panose="020F0502020204030204" pitchFamily="34" charset="0"/>
                <a:cs typeface="Arial"/>
              </a:rPr>
              <a:t>Kansas </a:t>
            </a:r>
            <a:r>
              <a:rPr lang="en-US" sz="1200" b="1" i="1" dirty="0">
                <a:solidFill>
                  <a:srgbClr val="002060"/>
                </a:solidFill>
                <a:latin typeface="Calibri" panose="020F0502020204030204" pitchFamily="34" charset="0"/>
                <a:cs typeface="Arial"/>
              </a:rPr>
              <a:t>Income Tax Return (K-40) must be filed to  claim </a:t>
            </a:r>
            <a:r>
              <a:rPr lang="en-US" sz="1200" b="1" i="1" dirty="0" smtClean="0">
                <a:solidFill>
                  <a:srgbClr val="002060"/>
                </a:solidFill>
                <a:latin typeface="Calibri" panose="020F0502020204030204" pitchFamily="34" charset="0"/>
                <a:cs typeface="Arial"/>
              </a:rPr>
              <a:t>exclusion</a:t>
            </a:r>
          </a:p>
          <a:p>
            <a:pPr marL="339725">
              <a:spcBef>
                <a:spcPts val="1200"/>
              </a:spcBef>
            </a:pPr>
            <a:r>
              <a:rPr lang="en-US" sz="1400" b="1" dirty="0">
                <a:solidFill>
                  <a:srgbClr val="FF9900"/>
                </a:solidFill>
                <a:latin typeface="Calibri" panose="020F0502020204030204" pitchFamily="34" charset="0"/>
              </a:rPr>
              <a:t>Non-Scannable Forms</a:t>
            </a:r>
          </a:p>
          <a:p>
            <a:pPr marL="574675">
              <a:spcBef>
                <a:spcPts val="300"/>
              </a:spcBef>
            </a:pPr>
            <a:r>
              <a:rPr lang="en-US" sz="1200" b="1" dirty="0">
                <a:solidFill>
                  <a:srgbClr val="002060"/>
                </a:solidFill>
                <a:latin typeface="Calibri" panose="020F0502020204030204" pitchFamily="34" charset="0"/>
              </a:rPr>
              <a:t>Most non-scannable </a:t>
            </a:r>
            <a:r>
              <a:rPr lang="en-US" sz="1200" b="1" dirty="0" smtClean="0">
                <a:solidFill>
                  <a:srgbClr val="002060"/>
                </a:solidFill>
                <a:latin typeface="Calibri" panose="020F0502020204030204" pitchFamily="34" charset="0"/>
              </a:rPr>
              <a:t>forms </a:t>
            </a:r>
            <a:r>
              <a:rPr lang="en-US" sz="1200" b="1" dirty="0">
                <a:solidFill>
                  <a:srgbClr val="002060"/>
                </a:solidFill>
                <a:latin typeface="Calibri" panose="020F0502020204030204" pitchFamily="34" charset="0"/>
              </a:rPr>
              <a:t>will have a form ID placed on them. Same location as all other scannable forms</a:t>
            </a:r>
            <a:r>
              <a:rPr lang="en-US" sz="1200" b="1" dirty="0" smtClean="0">
                <a:solidFill>
                  <a:srgbClr val="002060"/>
                </a:solidFill>
                <a:latin typeface="Calibri" panose="020F0502020204030204" pitchFamily="34" charset="0"/>
              </a:rPr>
              <a:t>.</a:t>
            </a:r>
            <a:endParaRPr lang="en-US" sz="1200" b="1" dirty="0">
              <a:solidFill>
                <a:srgbClr val="002060"/>
              </a:solidFill>
              <a:latin typeface="Calibri" panose="020F0502020204030204" pitchFamily="34" charset="0"/>
            </a:endParaRPr>
          </a:p>
        </p:txBody>
      </p:sp>
      <p:sp>
        <p:nvSpPr>
          <p:cNvPr id="6" name="Text Box 109"/>
          <p:cNvSpPr txBox="1">
            <a:spLocks noChangeArrowheads="1"/>
          </p:cNvSpPr>
          <p:nvPr/>
        </p:nvSpPr>
        <p:spPr bwMode="auto">
          <a:xfrm>
            <a:off x="4495800" y="228600"/>
            <a:ext cx="32766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 </a:t>
            </a:r>
            <a:r>
              <a:rPr lang="en-US" sz="3100" b="1" dirty="0">
                <a:solidFill>
                  <a:srgbClr val="FF9900"/>
                </a:solidFill>
                <a:latin typeface="Calibri" panose="020F0502020204030204" pitchFamily="34" charset="0"/>
              </a:rPr>
              <a:t>contd</a:t>
            </a:r>
          </a:p>
        </p:txBody>
      </p:sp>
    </p:spTree>
    <p:extLst>
      <p:ext uri="{BB962C8B-B14F-4D97-AF65-F5344CB8AC3E}">
        <p14:creationId xmlns:p14="http://schemas.microsoft.com/office/powerpoint/2010/main" val="3434206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6019800" cy="5445080"/>
          </a:xfrm>
          <a:prstGeom prst="rect">
            <a:avLst/>
          </a:prstGeom>
        </p:spPr>
        <p:txBody>
          <a:bodyPr wrap="square">
            <a:spAutoFit/>
          </a:bodyPr>
          <a:lstStyle/>
          <a:p>
            <a:r>
              <a:rPr lang="en-US" sz="1600" b="1" dirty="0" smtClean="0">
                <a:solidFill>
                  <a:srgbClr val="FF9900"/>
                </a:solidFill>
                <a:latin typeface="Calibri" panose="020F0502020204030204" pitchFamily="34" charset="0"/>
              </a:rPr>
              <a:t>New</a:t>
            </a:r>
          </a:p>
          <a:p>
            <a:pPr marL="339725">
              <a:spcBef>
                <a:spcPts val="1200"/>
              </a:spcBef>
            </a:pPr>
            <a:r>
              <a:rPr lang="en-US" sz="1400" b="1" dirty="0" smtClean="0">
                <a:solidFill>
                  <a:srgbClr val="FF9900"/>
                </a:solidFill>
                <a:latin typeface="Calibri" panose="020F0502020204030204" pitchFamily="34" charset="0"/>
              </a:rPr>
              <a:t>Income Tax Itemized Deductions</a:t>
            </a:r>
            <a:endParaRPr lang="en-US" sz="1400" b="1" dirty="0">
              <a:solidFill>
                <a:srgbClr val="FF9900"/>
              </a:solidFill>
              <a:latin typeface="Calibri" panose="020F0502020204030204" pitchFamily="34" charset="0"/>
            </a:endParaRPr>
          </a:p>
          <a:p>
            <a:pPr marL="574675">
              <a:lnSpc>
                <a:spcPct val="100000"/>
              </a:lnSpc>
              <a:spcBef>
                <a:spcPts val="600"/>
              </a:spcBef>
              <a:tabLst>
                <a:tab pos="4348163" algn="l"/>
              </a:tabLst>
            </a:pPr>
            <a:r>
              <a:rPr lang="en-US" sz="1200" b="1" spc="-5" dirty="0">
                <a:solidFill>
                  <a:srgbClr val="002060"/>
                </a:solidFill>
                <a:latin typeface="Calibri" panose="020F0502020204030204" pitchFamily="34" charset="0"/>
                <a:cs typeface="Arial"/>
              </a:rPr>
              <a:t>Effective Tax Year</a:t>
            </a:r>
            <a:r>
              <a:rPr lang="en-US" sz="1200" b="1" spc="10" dirty="0">
                <a:solidFill>
                  <a:srgbClr val="002060"/>
                </a:solidFill>
                <a:latin typeface="Calibri" panose="020F0502020204030204" pitchFamily="34" charset="0"/>
                <a:cs typeface="Arial"/>
              </a:rPr>
              <a:t> </a:t>
            </a:r>
            <a:r>
              <a:rPr lang="en-US" sz="1200" b="1" spc="-5" dirty="0" smtClean="0">
                <a:solidFill>
                  <a:srgbClr val="002060"/>
                </a:solidFill>
                <a:latin typeface="Calibri" panose="020F0502020204030204" pitchFamily="34" charset="0"/>
                <a:cs typeface="Arial"/>
              </a:rPr>
              <a:t>2018	Tax Year</a:t>
            </a:r>
            <a:endParaRPr lang="en-US" sz="1200" dirty="0">
              <a:solidFill>
                <a:srgbClr val="002060"/>
              </a:solidFill>
              <a:latin typeface="Calibri" panose="020F0502020204030204" pitchFamily="34" charset="0"/>
              <a:cs typeface="Arial"/>
            </a:endParaRPr>
          </a:p>
          <a:p>
            <a:pPr marL="574675">
              <a:lnSpc>
                <a:spcPct val="100000"/>
              </a:lnSpc>
              <a:tabLst>
                <a:tab pos="3657600" algn="l"/>
                <a:tab pos="4454525" algn="l"/>
                <a:tab pos="5262563" algn="l"/>
              </a:tabLst>
            </a:pPr>
            <a:r>
              <a:rPr lang="en-US" sz="1200" b="1" u="sng" spc="-5" dirty="0">
                <a:solidFill>
                  <a:srgbClr val="002060"/>
                </a:solidFill>
                <a:uFill>
                  <a:solidFill>
                    <a:srgbClr val="000000"/>
                  </a:solidFill>
                </a:uFill>
                <a:latin typeface="Calibri" panose="020F0502020204030204" pitchFamily="34" charset="0"/>
                <a:cs typeface="Arial"/>
              </a:rPr>
              <a:t>Allowable Itemized</a:t>
            </a:r>
            <a:r>
              <a:rPr lang="en-US" sz="1200" b="1" u="sng" dirty="0">
                <a:solidFill>
                  <a:srgbClr val="002060"/>
                </a:solidFill>
                <a:uFill>
                  <a:solidFill>
                    <a:srgbClr val="000000"/>
                  </a:solidFill>
                </a:uFill>
                <a:latin typeface="Calibri" panose="020F0502020204030204" pitchFamily="34" charset="0"/>
                <a:cs typeface="Arial"/>
              </a:rPr>
              <a:t> </a:t>
            </a:r>
            <a:r>
              <a:rPr lang="en-US" sz="1200" b="1" u="sng" spc="-5" dirty="0" smtClean="0">
                <a:solidFill>
                  <a:srgbClr val="002060"/>
                </a:solidFill>
                <a:uFill>
                  <a:solidFill>
                    <a:srgbClr val="000000"/>
                  </a:solidFill>
                </a:uFill>
                <a:latin typeface="Calibri" panose="020F0502020204030204" pitchFamily="34" charset="0"/>
                <a:cs typeface="Arial"/>
              </a:rPr>
              <a:t>Deductions</a:t>
            </a:r>
            <a:r>
              <a:rPr lang="en-US" sz="1200" b="1" spc="-5" dirty="0" smtClean="0">
                <a:solidFill>
                  <a:srgbClr val="002060"/>
                </a:solidFill>
                <a:uFill>
                  <a:solidFill>
                    <a:srgbClr val="000000"/>
                  </a:solidFill>
                </a:uFill>
                <a:latin typeface="Calibri" panose="020F0502020204030204" pitchFamily="34" charset="0"/>
                <a:cs typeface="Arial"/>
              </a:rPr>
              <a:t>	2018	2019	2020</a:t>
            </a:r>
            <a:endParaRPr lang="en-US" sz="1200" u="sng" dirty="0">
              <a:solidFill>
                <a:srgbClr val="002060"/>
              </a:solidFill>
              <a:latin typeface="Calibri" panose="020F0502020204030204" pitchFamily="34" charset="0"/>
              <a:cs typeface="Arial"/>
            </a:endParaRPr>
          </a:p>
          <a:p>
            <a:pPr marL="914400" indent="-339725">
              <a:lnSpc>
                <a:spcPts val="1625"/>
              </a:lnSpc>
              <a:spcBef>
                <a:spcPts val="459"/>
              </a:spcBef>
              <a:buSzPct val="85714"/>
              <a:buFont typeface="Arial" panose="020B0604020202020204" pitchFamily="34" charset="0"/>
              <a:buChar char="•"/>
              <a:tabLst>
                <a:tab pos="3657600" algn="l"/>
                <a:tab pos="4454525" algn="l"/>
                <a:tab pos="5262563" algn="l"/>
              </a:tabLst>
            </a:pPr>
            <a:r>
              <a:rPr lang="en-US" sz="1200" b="1" spc="-10" dirty="0">
                <a:solidFill>
                  <a:srgbClr val="002060"/>
                </a:solidFill>
                <a:latin typeface="Calibri" panose="020F0502020204030204" pitchFamily="34" charset="0"/>
                <a:cs typeface="Arial"/>
              </a:rPr>
              <a:t>Qualified Charitable</a:t>
            </a:r>
            <a:r>
              <a:rPr lang="en-US" sz="1200" b="1" dirty="0">
                <a:solidFill>
                  <a:srgbClr val="002060"/>
                </a:solidFill>
                <a:latin typeface="Calibri" panose="020F0502020204030204" pitchFamily="34" charset="0"/>
                <a:cs typeface="Arial"/>
              </a:rPr>
              <a:t> </a:t>
            </a:r>
            <a:r>
              <a:rPr lang="en-US" sz="1200" b="1" spc="-10" dirty="0" smtClean="0">
                <a:solidFill>
                  <a:srgbClr val="002060"/>
                </a:solidFill>
                <a:latin typeface="Calibri" panose="020F0502020204030204" pitchFamily="34" charset="0"/>
                <a:cs typeface="Arial"/>
              </a:rPr>
              <a:t>Contributions	100%	100%	100%</a:t>
            </a:r>
            <a:endParaRPr lang="en-US" sz="1200" dirty="0">
              <a:solidFill>
                <a:srgbClr val="002060"/>
              </a:solidFill>
              <a:latin typeface="Calibri" panose="020F0502020204030204" pitchFamily="34" charset="0"/>
              <a:cs typeface="Arial"/>
            </a:endParaRPr>
          </a:p>
          <a:p>
            <a:pPr marL="914400">
              <a:lnSpc>
                <a:spcPts val="990"/>
              </a:lnSpc>
            </a:pPr>
            <a:r>
              <a:rPr lang="en-US" sz="1000" i="1" spc="-5" dirty="0">
                <a:solidFill>
                  <a:srgbClr val="002060"/>
                </a:solidFill>
                <a:latin typeface="Calibri" panose="020F0502020204030204" pitchFamily="34" charset="0"/>
                <a:cs typeface="Arial"/>
              </a:rPr>
              <a:t>(as allowed in section 170 </a:t>
            </a:r>
            <a:r>
              <a:rPr lang="en-US" sz="1000" i="1" dirty="0">
                <a:solidFill>
                  <a:srgbClr val="002060"/>
                </a:solidFill>
                <a:latin typeface="Calibri" panose="020F0502020204030204" pitchFamily="34" charset="0"/>
                <a:cs typeface="Arial"/>
              </a:rPr>
              <a:t>of </a:t>
            </a:r>
            <a:r>
              <a:rPr lang="en-US" sz="1000" i="1" spc="-5" dirty="0">
                <a:solidFill>
                  <a:srgbClr val="002060"/>
                </a:solidFill>
                <a:latin typeface="Calibri" panose="020F0502020204030204" pitchFamily="34" charset="0"/>
                <a:cs typeface="Arial"/>
              </a:rPr>
              <a:t>the federal internal revenue</a:t>
            </a:r>
            <a:r>
              <a:rPr lang="en-US" sz="1000" i="1" spc="204" dirty="0">
                <a:solidFill>
                  <a:srgbClr val="002060"/>
                </a:solidFill>
                <a:latin typeface="Calibri" panose="020F0502020204030204" pitchFamily="34" charset="0"/>
                <a:cs typeface="Arial"/>
              </a:rPr>
              <a:t> </a:t>
            </a:r>
            <a:r>
              <a:rPr lang="en-US" sz="1000" i="1" spc="-5" dirty="0">
                <a:solidFill>
                  <a:srgbClr val="002060"/>
                </a:solidFill>
                <a:latin typeface="Calibri" panose="020F0502020204030204" pitchFamily="34" charset="0"/>
                <a:cs typeface="Arial"/>
              </a:rPr>
              <a:t>code)</a:t>
            </a:r>
            <a:endParaRPr lang="en-US" sz="1000" dirty="0">
              <a:solidFill>
                <a:srgbClr val="002060"/>
              </a:solidFill>
              <a:latin typeface="Calibri" panose="020F0502020204030204" pitchFamily="34" charset="0"/>
              <a:cs typeface="Arial"/>
            </a:endParaRPr>
          </a:p>
          <a:p>
            <a:pPr marL="914400" indent="-339725">
              <a:lnSpc>
                <a:spcPts val="1590"/>
              </a:lnSpc>
              <a:buSzPct val="85714"/>
              <a:buFont typeface="Arial" panose="020B0604020202020204" pitchFamily="34" charset="0"/>
              <a:buChar char="•"/>
              <a:tabLst>
                <a:tab pos="3716338" algn="l"/>
                <a:tab pos="4513263" algn="l"/>
                <a:tab pos="5262563" algn="l"/>
              </a:tabLst>
            </a:pPr>
            <a:r>
              <a:rPr lang="en-US" sz="1200" b="1" spc="-5" dirty="0">
                <a:solidFill>
                  <a:srgbClr val="002060"/>
                </a:solidFill>
                <a:latin typeface="Calibri" panose="020F0502020204030204" pitchFamily="34" charset="0"/>
                <a:cs typeface="Arial"/>
              </a:rPr>
              <a:t>Qualified Residence</a:t>
            </a:r>
            <a:r>
              <a:rPr lang="en-US" sz="1200" b="1" dirty="0">
                <a:solidFill>
                  <a:srgbClr val="002060"/>
                </a:solidFill>
                <a:latin typeface="Calibri" panose="020F0502020204030204" pitchFamily="34" charset="0"/>
                <a:cs typeface="Arial"/>
              </a:rPr>
              <a:t> </a:t>
            </a:r>
            <a:r>
              <a:rPr lang="en-US" sz="1200" b="1" spc="-5" dirty="0" smtClean="0">
                <a:solidFill>
                  <a:srgbClr val="002060"/>
                </a:solidFill>
                <a:latin typeface="Calibri" panose="020F0502020204030204" pitchFamily="34" charset="0"/>
                <a:cs typeface="Arial"/>
              </a:rPr>
              <a:t>Interest	50%	75%	100%</a:t>
            </a:r>
            <a:endParaRPr lang="en-US" sz="1200" dirty="0">
              <a:solidFill>
                <a:srgbClr val="002060"/>
              </a:solidFill>
              <a:latin typeface="Calibri" panose="020F0502020204030204" pitchFamily="34" charset="0"/>
              <a:cs typeface="Arial"/>
            </a:endParaRPr>
          </a:p>
          <a:p>
            <a:pPr marL="914400">
              <a:lnSpc>
                <a:spcPts val="990"/>
              </a:lnSpc>
            </a:pPr>
            <a:r>
              <a:rPr lang="en-US" sz="1000" i="1" spc="-5" dirty="0">
                <a:solidFill>
                  <a:srgbClr val="002060"/>
                </a:solidFill>
                <a:latin typeface="Calibri" panose="020F0502020204030204" pitchFamily="34" charset="0"/>
                <a:cs typeface="Arial"/>
              </a:rPr>
              <a:t>(as provided in section 163(h) </a:t>
            </a:r>
            <a:r>
              <a:rPr lang="en-US" sz="1000" i="1" dirty="0">
                <a:solidFill>
                  <a:srgbClr val="002060"/>
                </a:solidFill>
                <a:latin typeface="Calibri" panose="020F0502020204030204" pitchFamily="34" charset="0"/>
                <a:cs typeface="Arial"/>
              </a:rPr>
              <a:t>of </a:t>
            </a:r>
            <a:r>
              <a:rPr lang="en-US" sz="1000" i="1" spc="-5" dirty="0">
                <a:solidFill>
                  <a:srgbClr val="002060"/>
                </a:solidFill>
                <a:latin typeface="Calibri" panose="020F0502020204030204" pitchFamily="34" charset="0"/>
                <a:cs typeface="Arial"/>
              </a:rPr>
              <a:t>the federal internal revenue</a:t>
            </a:r>
            <a:r>
              <a:rPr lang="en-US" sz="1000" i="1" spc="25" dirty="0">
                <a:solidFill>
                  <a:srgbClr val="002060"/>
                </a:solidFill>
                <a:latin typeface="Calibri" panose="020F0502020204030204" pitchFamily="34" charset="0"/>
                <a:cs typeface="Arial"/>
              </a:rPr>
              <a:t> </a:t>
            </a:r>
            <a:r>
              <a:rPr lang="en-US" sz="1000" i="1" spc="-5" dirty="0">
                <a:solidFill>
                  <a:srgbClr val="002060"/>
                </a:solidFill>
                <a:latin typeface="Calibri" panose="020F0502020204030204" pitchFamily="34" charset="0"/>
                <a:cs typeface="Arial"/>
              </a:rPr>
              <a:t>code)</a:t>
            </a:r>
            <a:endParaRPr lang="en-US" sz="1000" dirty="0">
              <a:solidFill>
                <a:srgbClr val="002060"/>
              </a:solidFill>
              <a:latin typeface="Calibri" panose="020F0502020204030204" pitchFamily="34" charset="0"/>
              <a:cs typeface="Arial"/>
            </a:endParaRPr>
          </a:p>
          <a:p>
            <a:pPr marL="914400" indent="-339725">
              <a:lnSpc>
                <a:spcPts val="1580"/>
              </a:lnSpc>
              <a:buSzPct val="85714"/>
              <a:buFont typeface="Arial" panose="020B0604020202020204" pitchFamily="34" charset="0"/>
              <a:buChar char="•"/>
              <a:tabLst>
                <a:tab pos="3716338" algn="l"/>
                <a:tab pos="4513263" algn="l"/>
                <a:tab pos="5262563" algn="l"/>
              </a:tabLst>
            </a:pPr>
            <a:r>
              <a:rPr lang="en-US" sz="1200" b="1" spc="-5" dirty="0">
                <a:solidFill>
                  <a:srgbClr val="002060"/>
                </a:solidFill>
                <a:latin typeface="Calibri" panose="020F0502020204030204" pitchFamily="34" charset="0"/>
                <a:cs typeface="Arial"/>
              </a:rPr>
              <a:t>Expenses for Medical </a:t>
            </a:r>
            <a:r>
              <a:rPr lang="en-US" sz="1200" b="1" spc="-10" dirty="0" smtClean="0">
                <a:solidFill>
                  <a:srgbClr val="002060"/>
                </a:solidFill>
                <a:latin typeface="Calibri" panose="020F0502020204030204" pitchFamily="34" charset="0"/>
                <a:cs typeface="Arial"/>
              </a:rPr>
              <a:t>Care	50%	75%	100%</a:t>
            </a:r>
            <a:endParaRPr lang="en-US" sz="1200" dirty="0">
              <a:solidFill>
                <a:srgbClr val="002060"/>
              </a:solidFill>
              <a:latin typeface="Calibri" panose="020F0502020204030204" pitchFamily="34" charset="0"/>
              <a:cs typeface="Arial"/>
            </a:endParaRPr>
          </a:p>
          <a:p>
            <a:pPr marL="914400">
              <a:lnSpc>
                <a:spcPts val="960"/>
              </a:lnSpc>
            </a:pPr>
            <a:r>
              <a:rPr lang="en-US" sz="1000" i="1" spc="-5" dirty="0">
                <a:solidFill>
                  <a:srgbClr val="002060"/>
                </a:solidFill>
                <a:latin typeface="Calibri" panose="020F0502020204030204" pitchFamily="34" charset="0"/>
                <a:cs typeface="Arial"/>
              </a:rPr>
              <a:t>(as allowable as deductions in section 213 </a:t>
            </a:r>
            <a:r>
              <a:rPr lang="en-US" sz="1000" i="1" dirty="0">
                <a:solidFill>
                  <a:srgbClr val="002060"/>
                </a:solidFill>
                <a:latin typeface="Calibri" panose="020F0502020204030204" pitchFamily="34" charset="0"/>
                <a:cs typeface="Arial"/>
              </a:rPr>
              <a:t>of </a:t>
            </a:r>
            <a:r>
              <a:rPr lang="en-US" sz="1000" i="1" spc="-5" dirty="0">
                <a:solidFill>
                  <a:srgbClr val="002060"/>
                </a:solidFill>
                <a:latin typeface="Calibri" panose="020F0502020204030204" pitchFamily="34" charset="0"/>
                <a:cs typeface="Arial"/>
              </a:rPr>
              <a:t>the federal internal revenue</a:t>
            </a:r>
            <a:r>
              <a:rPr lang="en-US" sz="1000" i="1" spc="225" dirty="0">
                <a:solidFill>
                  <a:srgbClr val="002060"/>
                </a:solidFill>
                <a:latin typeface="Calibri" panose="020F0502020204030204" pitchFamily="34" charset="0"/>
                <a:cs typeface="Arial"/>
              </a:rPr>
              <a:t> </a:t>
            </a:r>
            <a:r>
              <a:rPr lang="en-US" sz="1000" i="1" spc="-5" dirty="0">
                <a:solidFill>
                  <a:srgbClr val="002060"/>
                </a:solidFill>
                <a:latin typeface="Calibri" panose="020F0502020204030204" pitchFamily="34" charset="0"/>
                <a:cs typeface="Arial"/>
              </a:rPr>
              <a:t>code)</a:t>
            </a:r>
            <a:endParaRPr lang="en-US" sz="1000" dirty="0">
              <a:solidFill>
                <a:srgbClr val="002060"/>
              </a:solidFill>
              <a:latin typeface="Calibri" panose="020F0502020204030204" pitchFamily="34" charset="0"/>
              <a:cs typeface="Arial"/>
            </a:endParaRPr>
          </a:p>
          <a:p>
            <a:pPr marL="914400" indent="-339725">
              <a:lnSpc>
                <a:spcPts val="1685"/>
              </a:lnSpc>
              <a:buSzPct val="82758"/>
              <a:buFont typeface="Arial" panose="020B0604020202020204" pitchFamily="34" charset="0"/>
              <a:buChar char="•"/>
              <a:tabLst>
                <a:tab pos="3716338" algn="l"/>
                <a:tab pos="4513263" algn="l"/>
                <a:tab pos="5262563" algn="l"/>
              </a:tabLst>
            </a:pPr>
            <a:r>
              <a:rPr lang="en-US" sz="1200" b="1" spc="-10" dirty="0">
                <a:solidFill>
                  <a:srgbClr val="002060"/>
                </a:solidFill>
                <a:latin typeface="Calibri" panose="020F0502020204030204" pitchFamily="34" charset="0"/>
                <a:cs typeface="Arial"/>
              </a:rPr>
              <a:t>Taxes on Real and Personal</a:t>
            </a:r>
            <a:r>
              <a:rPr lang="en-US" sz="1200" b="1" spc="40" dirty="0">
                <a:solidFill>
                  <a:srgbClr val="002060"/>
                </a:solidFill>
                <a:latin typeface="Calibri" panose="020F0502020204030204" pitchFamily="34" charset="0"/>
                <a:cs typeface="Arial"/>
              </a:rPr>
              <a:t> </a:t>
            </a:r>
            <a:r>
              <a:rPr lang="en-US" sz="1200" b="1" spc="-10" dirty="0" smtClean="0">
                <a:solidFill>
                  <a:srgbClr val="002060"/>
                </a:solidFill>
                <a:latin typeface="Calibri" panose="020F0502020204030204" pitchFamily="34" charset="0"/>
                <a:cs typeface="Arial"/>
              </a:rPr>
              <a:t>Property	50%	75%	100%</a:t>
            </a:r>
          </a:p>
          <a:p>
            <a:pPr marL="339725">
              <a:spcBef>
                <a:spcPts val="1200"/>
              </a:spcBef>
            </a:pPr>
            <a:r>
              <a:rPr lang="en-US" sz="1400" b="1" dirty="0">
                <a:solidFill>
                  <a:srgbClr val="FF9900"/>
                </a:solidFill>
                <a:latin typeface="Calibri" panose="020F0502020204030204" pitchFamily="34" charset="0"/>
              </a:rPr>
              <a:t>Income Tax 529 and ABLE Account Subtraction Modification </a:t>
            </a:r>
            <a:r>
              <a:rPr lang="en-US" sz="1200" b="1" dirty="0">
                <a:solidFill>
                  <a:srgbClr val="FF9900"/>
                </a:solidFill>
                <a:latin typeface="Calibri" panose="020F0502020204030204" pitchFamily="34" charset="0"/>
              </a:rPr>
              <a:t>(New Sch S line)</a:t>
            </a:r>
          </a:p>
          <a:p>
            <a:pPr marL="574675">
              <a:lnSpc>
                <a:spcPct val="100000"/>
              </a:lnSpc>
              <a:spcBef>
                <a:spcPts val="600"/>
              </a:spcBef>
              <a:tabLst>
                <a:tab pos="4348163" algn="l"/>
              </a:tabLst>
            </a:pPr>
            <a:r>
              <a:rPr lang="en-US" sz="1200" b="1" spc="-5" dirty="0">
                <a:solidFill>
                  <a:srgbClr val="002060"/>
                </a:solidFill>
                <a:latin typeface="Calibri" panose="020F0502020204030204" pitchFamily="34" charset="0"/>
                <a:cs typeface="Arial"/>
              </a:rPr>
              <a:t>Effective Tax Year</a:t>
            </a:r>
            <a:r>
              <a:rPr lang="en-US" sz="1200" b="1" spc="10" dirty="0">
                <a:solidFill>
                  <a:srgbClr val="002060"/>
                </a:solidFill>
                <a:latin typeface="Calibri" panose="020F0502020204030204" pitchFamily="34" charset="0"/>
                <a:cs typeface="Arial"/>
              </a:rPr>
              <a:t> </a:t>
            </a:r>
            <a:r>
              <a:rPr lang="en-US" sz="1200" b="1" spc="-5" dirty="0">
                <a:solidFill>
                  <a:srgbClr val="002060"/>
                </a:solidFill>
                <a:latin typeface="Calibri" panose="020F0502020204030204" pitchFamily="34" charset="0"/>
                <a:cs typeface="Arial"/>
              </a:rPr>
              <a:t>2018</a:t>
            </a:r>
            <a:endParaRPr lang="en-US" sz="1200" dirty="0">
              <a:solidFill>
                <a:srgbClr val="002060"/>
              </a:solidFill>
              <a:latin typeface="Calibri" panose="020F0502020204030204" pitchFamily="34" charset="0"/>
              <a:cs typeface="Arial"/>
            </a:endParaRPr>
          </a:p>
          <a:p>
            <a:pPr marL="574675">
              <a:lnSpc>
                <a:spcPct val="100000"/>
              </a:lnSpc>
              <a:tabLst>
                <a:tab pos="3657600" algn="l"/>
                <a:tab pos="4454525" algn="l"/>
                <a:tab pos="5262563" algn="l"/>
              </a:tabLst>
            </a:pPr>
            <a:r>
              <a:rPr lang="en-US" sz="1200" b="1" u="sng" spc="-5" dirty="0">
                <a:solidFill>
                  <a:srgbClr val="002060"/>
                </a:solidFill>
                <a:uFill>
                  <a:solidFill>
                    <a:srgbClr val="000000"/>
                  </a:solidFill>
                </a:uFill>
                <a:latin typeface="Calibri" panose="020F0502020204030204" pitchFamily="34" charset="0"/>
                <a:cs typeface="Arial"/>
              </a:rPr>
              <a:t>Allowable Itemized</a:t>
            </a:r>
            <a:r>
              <a:rPr lang="en-US" sz="1200" b="1" u="sng" dirty="0">
                <a:solidFill>
                  <a:srgbClr val="002060"/>
                </a:solidFill>
                <a:uFill>
                  <a:solidFill>
                    <a:srgbClr val="000000"/>
                  </a:solidFill>
                </a:uFill>
                <a:latin typeface="Calibri" panose="020F0502020204030204" pitchFamily="34" charset="0"/>
                <a:cs typeface="Arial"/>
              </a:rPr>
              <a:t> </a:t>
            </a:r>
            <a:r>
              <a:rPr lang="en-US" sz="1200" b="1" u="sng" spc="-5" dirty="0">
                <a:solidFill>
                  <a:srgbClr val="002060"/>
                </a:solidFill>
                <a:uFill>
                  <a:solidFill>
                    <a:srgbClr val="000000"/>
                  </a:solidFill>
                </a:uFill>
                <a:latin typeface="Calibri" panose="020F0502020204030204" pitchFamily="34" charset="0"/>
                <a:cs typeface="Arial"/>
              </a:rPr>
              <a:t>Deductions</a:t>
            </a:r>
            <a:endParaRPr lang="en-US" sz="1200" u="sng" dirty="0">
              <a:solidFill>
                <a:srgbClr val="002060"/>
              </a:solidFill>
              <a:latin typeface="Calibri" panose="020F0502020204030204" pitchFamily="34" charset="0"/>
              <a:cs typeface="Arial"/>
            </a:endParaRPr>
          </a:p>
          <a:p>
            <a:pPr marL="574675">
              <a:lnSpc>
                <a:spcPts val="1625"/>
              </a:lnSpc>
              <a:spcBef>
                <a:spcPts val="459"/>
              </a:spcBef>
              <a:buSzPct val="85714"/>
              <a:tabLst>
                <a:tab pos="3890963" algn="l"/>
              </a:tabLst>
            </a:pPr>
            <a:r>
              <a:rPr lang="en-US" sz="1200" b="1" spc="-10" dirty="0">
                <a:solidFill>
                  <a:srgbClr val="002060"/>
                </a:solidFill>
                <a:latin typeface="Calibri" panose="020F0502020204030204" pitchFamily="34" charset="0"/>
                <a:cs typeface="Arial"/>
              </a:rPr>
              <a:t>Learning Quest &amp; Contributions </a:t>
            </a:r>
            <a:r>
              <a:rPr lang="en-US" sz="1200" b="1" spc="-10" dirty="0" smtClean="0">
                <a:solidFill>
                  <a:srgbClr val="002060"/>
                </a:solidFill>
                <a:latin typeface="Calibri" panose="020F0502020204030204" pitchFamily="34" charset="0"/>
                <a:cs typeface="Arial"/>
              </a:rPr>
              <a:t>to Another</a:t>
            </a:r>
            <a:endParaRPr lang="en-US" sz="1200" b="1" spc="-10" dirty="0">
              <a:solidFill>
                <a:srgbClr val="002060"/>
              </a:solidFill>
              <a:latin typeface="Calibri" panose="020F0502020204030204" pitchFamily="34" charset="0"/>
              <a:cs typeface="Arial"/>
            </a:endParaRPr>
          </a:p>
          <a:p>
            <a:pPr marL="574675">
              <a:buSzPct val="85714"/>
              <a:tabLst>
                <a:tab pos="3890963" algn="l"/>
              </a:tabLst>
            </a:pPr>
            <a:r>
              <a:rPr lang="en-US" sz="1200" b="1" spc="-10" dirty="0" smtClean="0">
                <a:solidFill>
                  <a:srgbClr val="002060"/>
                </a:solidFill>
                <a:latin typeface="Calibri" panose="020F0502020204030204" pitchFamily="34" charset="0"/>
                <a:cs typeface="Arial"/>
              </a:rPr>
              <a:t>state’s </a:t>
            </a:r>
            <a:r>
              <a:rPr lang="en-US" sz="1200" b="1" spc="-10" dirty="0">
                <a:solidFill>
                  <a:srgbClr val="002060"/>
                </a:solidFill>
                <a:latin typeface="Calibri" panose="020F0502020204030204" pitchFamily="34" charset="0"/>
                <a:cs typeface="Arial"/>
              </a:rPr>
              <a:t>529 Qualified </a:t>
            </a:r>
            <a:r>
              <a:rPr lang="en-US" sz="1200" b="1" spc="-10" dirty="0" smtClean="0">
                <a:solidFill>
                  <a:srgbClr val="002060"/>
                </a:solidFill>
                <a:latin typeface="Calibri" panose="020F0502020204030204" pitchFamily="34" charset="0"/>
                <a:cs typeface="Arial"/>
              </a:rPr>
              <a:t>Tuition Program</a:t>
            </a:r>
            <a:endParaRPr lang="en-US" sz="1200" dirty="0">
              <a:solidFill>
                <a:srgbClr val="002060"/>
              </a:solidFill>
              <a:latin typeface="Calibri" panose="020F0502020204030204" pitchFamily="34" charset="0"/>
              <a:cs typeface="Arial"/>
            </a:endParaRPr>
          </a:p>
          <a:p>
            <a:pPr marL="796925" indent="-222250">
              <a:spcBef>
                <a:spcPts val="600"/>
              </a:spcBef>
              <a:buSzPct val="85714"/>
              <a:buFont typeface="Wingdings" panose="05000000000000000000" pitchFamily="2" charset="2"/>
              <a:buChar char=""/>
              <a:tabLst>
                <a:tab pos="3940175" algn="l"/>
              </a:tabLst>
            </a:pPr>
            <a:r>
              <a:rPr lang="en-US" sz="1200" dirty="0">
                <a:solidFill>
                  <a:srgbClr val="002060"/>
                </a:solidFill>
                <a:latin typeface="Calibri" panose="020F0502020204030204" pitchFamily="34" charset="0"/>
                <a:cs typeface="Arial" panose="020B0604020202020204" pitchFamily="34" charset="0"/>
              </a:rPr>
              <a:t>$3,000 per beneficiary per year for Single</a:t>
            </a:r>
            <a:r>
              <a:rPr lang="en-US" sz="1200" dirty="0" smtClean="0">
                <a:solidFill>
                  <a:srgbClr val="002060"/>
                </a:solidFill>
                <a:latin typeface="Calibri" panose="020F0502020204030204" pitchFamily="34" charset="0"/>
                <a:cs typeface="Arial" panose="020B0604020202020204" pitchFamily="34" charset="0"/>
              </a:rPr>
              <a:t>, </a:t>
            </a:r>
          </a:p>
          <a:p>
            <a:pPr marL="796925">
              <a:buSzPct val="85714"/>
              <a:tabLst>
                <a:tab pos="3940175" algn="l"/>
              </a:tabLst>
            </a:pPr>
            <a:r>
              <a:rPr lang="en-US" sz="1200" dirty="0" smtClean="0">
                <a:solidFill>
                  <a:srgbClr val="002060"/>
                </a:solidFill>
                <a:latin typeface="Calibri" panose="020F0502020204030204" pitchFamily="34" charset="0"/>
                <a:cs typeface="Arial" panose="020B0604020202020204" pitchFamily="34" charset="0"/>
              </a:rPr>
              <a:t>Married Filing Separate &amp; Head of Household</a:t>
            </a:r>
          </a:p>
          <a:p>
            <a:pPr marL="796925" indent="-222250">
              <a:buSzPct val="85714"/>
              <a:buFont typeface="Wingdings" panose="05000000000000000000" pitchFamily="2" charset="2"/>
              <a:buChar char=""/>
              <a:tabLst>
                <a:tab pos="3940175" algn="l"/>
              </a:tabLst>
            </a:pPr>
            <a:r>
              <a:rPr lang="en-US" sz="1200" dirty="0" smtClean="0">
                <a:solidFill>
                  <a:srgbClr val="002060"/>
                </a:solidFill>
                <a:latin typeface="Calibri" panose="020F0502020204030204" pitchFamily="34" charset="0"/>
                <a:cs typeface="Arial" panose="020B0604020202020204" pitchFamily="34" charset="0"/>
              </a:rPr>
              <a:t>$</a:t>
            </a:r>
            <a:r>
              <a:rPr lang="en-US" sz="1200" dirty="0">
                <a:solidFill>
                  <a:srgbClr val="002060"/>
                </a:solidFill>
                <a:latin typeface="Calibri" panose="020F0502020204030204" pitchFamily="34" charset="0"/>
                <a:cs typeface="Arial" panose="020B0604020202020204" pitchFamily="34" charset="0"/>
              </a:rPr>
              <a:t>6,000 per beneficiary per year for Married</a:t>
            </a:r>
          </a:p>
          <a:p>
            <a:pPr marL="804863">
              <a:buSzPct val="85714"/>
              <a:tabLst>
                <a:tab pos="3940175" algn="l"/>
              </a:tabLst>
            </a:pPr>
            <a:r>
              <a:rPr lang="en-US" sz="1200" dirty="0">
                <a:solidFill>
                  <a:srgbClr val="002060"/>
                </a:solidFill>
                <a:latin typeface="Calibri" panose="020F0502020204030204" pitchFamily="34" charset="0"/>
                <a:cs typeface="Arial" panose="020B0604020202020204" pitchFamily="34" charset="0"/>
              </a:rPr>
              <a:t>Filing Joint </a:t>
            </a:r>
          </a:p>
          <a:p>
            <a:pPr marL="804863" indent="-228600">
              <a:buSzPct val="85714"/>
              <a:buFont typeface="Arial" panose="020B0604020202020204" pitchFamily="34" charset="0"/>
              <a:buChar char="•"/>
              <a:tabLst>
                <a:tab pos="3940175" algn="l"/>
              </a:tabLst>
            </a:pPr>
            <a:r>
              <a:rPr lang="en-US" sz="1200" dirty="0">
                <a:solidFill>
                  <a:srgbClr val="002060"/>
                </a:solidFill>
                <a:latin typeface="Calibri" panose="020F0502020204030204" pitchFamily="34" charset="0"/>
                <a:cs typeface="Arial" panose="020B0604020202020204" pitchFamily="34" charset="0"/>
              </a:rPr>
              <a:t>Effective tax year 2018, qualified educational</a:t>
            </a:r>
          </a:p>
          <a:p>
            <a:pPr marL="804863">
              <a:buSzPct val="85714"/>
              <a:tabLst>
                <a:tab pos="3940175" algn="l"/>
              </a:tabLst>
            </a:pPr>
            <a:r>
              <a:rPr lang="en-US" sz="1200" spc="-5" dirty="0">
                <a:solidFill>
                  <a:srgbClr val="002060"/>
                </a:solidFill>
                <a:latin typeface="Calibri" panose="020F0502020204030204" pitchFamily="34" charset="0"/>
                <a:cs typeface="Arial" panose="020B0604020202020204" pitchFamily="34" charset="0"/>
              </a:rPr>
              <a:t>expenditures includes up to $10,000 per</a:t>
            </a:r>
          </a:p>
          <a:p>
            <a:pPr marL="796925">
              <a:buSzPct val="85714"/>
              <a:tabLst>
                <a:tab pos="3940175" algn="l"/>
              </a:tabLst>
            </a:pPr>
            <a:r>
              <a:rPr lang="en-US" sz="1200" spc="-5" dirty="0">
                <a:solidFill>
                  <a:srgbClr val="002060"/>
                </a:solidFill>
                <a:latin typeface="Calibri" panose="020F0502020204030204" pitchFamily="34" charset="0"/>
                <a:cs typeface="Arial" panose="020B0604020202020204" pitchFamily="34" charset="0"/>
              </a:rPr>
              <a:t>beneficiary each year for K-12 tuition in</a:t>
            </a:r>
          </a:p>
          <a:p>
            <a:pPr marL="796925">
              <a:buSzPct val="85714"/>
              <a:tabLst>
                <a:tab pos="3940175" algn="l"/>
              </a:tabLst>
            </a:pPr>
            <a:r>
              <a:rPr lang="en-US" sz="1200" spc="-5" dirty="0">
                <a:solidFill>
                  <a:srgbClr val="002060"/>
                </a:solidFill>
                <a:latin typeface="Calibri" panose="020F0502020204030204" pitchFamily="34" charset="0"/>
                <a:cs typeface="Arial"/>
              </a:rPr>
              <a:t>addition to an institution of postsecondary</a:t>
            </a:r>
          </a:p>
          <a:p>
            <a:pPr marL="796925">
              <a:buSzPct val="85714"/>
              <a:tabLst>
                <a:tab pos="3940175" algn="l"/>
              </a:tabLst>
            </a:pPr>
            <a:r>
              <a:rPr lang="en-US" sz="1200" spc="-5" dirty="0">
                <a:solidFill>
                  <a:srgbClr val="002060"/>
                </a:solidFill>
                <a:latin typeface="Calibri" panose="020F0502020204030204" pitchFamily="34" charset="0"/>
                <a:cs typeface="Arial"/>
              </a:rPr>
              <a:t>education</a:t>
            </a:r>
            <a:r>
              <a:rPr lang="en-US" sz="1200" spc="-5" dirty="0" smtClean="0">
                <a:solidFill>
                  <a:srgbClr val="002060"/>
                </a:solidFill>
                <a:latin typeface="Calibri" panose="020F0502020204030204" pitchFamily="34" charset="0"/>
                <a:cs typeface="Arial"/>
              </a:rPr>
              <a:t>.</a:t>
            </a:r>
            <a:endParaRPr lang="en-US" sz="1200" spc="-5" dirty="0">
              <a:solidFill>
                <a:srgbClr val="002060"/>
              </a:solidFill>
              <a:latin typeface="Calibri" panose="020F0502020204030204" pitchFamily="34" charset="0"/>
              <a:cs typeface="Arial"/>
            </a:endParaRPr>
          </a:p>
        </p:txBody>
      </p:sp>
      <p:sp>
        <p:nvSpPr>
          <p:cNvPr id="3" name="Text Box 109"/>
          <p:cNvSpPr txBox="1">
            <a:spLocks noChangeArrowheads="1"/>
          </p:cNvSpPr>
          <p:nvPr/>
        </p:nvSpPr>
        <p:spPr bwMode="auto">
          <a:xfrm>
            <a:off x="4495800" y="228600"/>
            <a:ext cx="32766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 </a:t>
            </a:r>
            <a:r>
              <a:rPr lang="en-US" sz="3100" b="1" dirty="0">
                <a:solidFill>
                  <a:srgbClr val="FF9900"/>
                </a:solidFill>
                <a:latin typeface="Calibri" panose="020F0502020204030204" pitchFamily="34" charset="0"/>
              </a:rPr>
              <a:t>contd</a:t>
            </a:r>
          </a:p>
        </p:txBody>
      </p:sp>
      <p:sp>
        <p:nvSpPr>
          <p:cNvPr id="4" name="TextBox 3"/>
          <p:cNvSpPr txBox="1"/>
          <p:nvPr/>
        </p:nvSpPr>
        <p:spPr>
          <a:xfrm>
            <a:off x="4648200" y="3962400"/>
            <a:ext cx="3942871" cy="2492990"/>
          </a:xfrm>
          <a:prstGeom prst="rect">
            <a:avLst/>
          </a:prstGeom>
          <a:noFill/>
        </p:spPr>
        <p:txBody>
          <a:bodyPr wrap="square" rtlCol="0">
            <a:spAutoFit/>
          </a:bodyPr>
          <a:lstStyle/>
          <a:p>
            <a:r>
              <a:rPr lang="en-US" sz="1200" b="1" spc="-10" dirty="0">
                <a:solidFill>
                  <a:srgbClr val="002060"/>
                </a:solidFill>
                <a:latin typeface="Calibri" panose="020F0502020204030204" pitchFamily="34" charset="0"/>
                <a:cs typeface="Arial"/>
              </a:rPr>
              <a:t>Contributions to Qualified ABLE </a:t>
            </a:r>
            <a:r>
              <a:rPr lang="en-US" sz="1200" b="1" spc="-10" dirty="0" smtClean="0">
                <a:solidFill>
                  <a:srgbClr val="002060"/>
                </a:solidFill>
                <a:latin typeface="Calibri" panose="020F0502020204030204" pitchFamily="34" charset="0"/>
                <a:cs typeface="Arial"/>
              </a:rPr>
              <a:t>Account and </a:t>
            </a:r>
            <a:r>
              <a:rPr lang="en-US" sz="1200" b="1" spc="-10" dirty="0">
                <a:solidFill>
                  <a:srgbClr val="002060"/>
                </a:solidFill>
                <a:latin typeface="Calibri" panose="020F0502020204030204" pitchFamily="34" charset="0"/>
                <a:cs typeface="Arial"/>
              </a:rPr>
              <a:t>to another state’s 529A </a:t>
            </a:r>
            <a:r>
              <a:rPr lang="en-US" sz="1200" b="1" spc="-10" dirty="0" smtClean="0">
                <a:solidFill>
                  <a:srgbClr val="002060"/>
                </a:solidFill>
                <a:latin typeface="Calibri" panose="020F0502020204030204" pitchFamily="34" charset="0"/>
                <a:cs typeface="Arial"/>
              </a:rPr>
              <a:t>Qualified Account</a:t>
            </a:r>
            <a:endParaRPr lang="en-US" sz="1200" dirty="0">
              <a:solidFill>
                <a:srgbClr val="002060"/>
              </a:solidFill>
              <a:latin typeface="Calibri" panose="020F0502020204030204" pitchFamily="34" charset="0"/>
              <a:cs typeface="Arial"/>
            </a:endParaRPr>
          </a:p>
          <a:p>
            <a:pPr marL="171450" indent="-171450">
              <a:buFont typeface="Arial" panose="020B0604020202020204" pitchFamily="34" charset="0"/>
              <a:buChar char="•"/>
            </a:pPr>
            <a:r>
              <a:rPr lang="en-US" sz="1200" dirty="0">
                <a:solidFill>
                  <a:srgbClr val="002060"/>
                </a:solidFill>
                <a:latin typeface="Calibri" panose="020F0502020204030204" pitchFamily="34" charset="0"/>
                <a:cs typeface="Arial" panose="020B0604020202020204" pitchFamily="34" charset="0"/>
              </a:rPr>
              <a:t>$3,000 per beneficiary per year for Single</a:t>
            </a:r>
            <a:r>
              <a:rPr lang="en-US" sz="1200" dirty="0" smtClean="0">
                <a:solidFill>
                  <a:srgbClr val="002060"/>
                </a:solidFill>
                <a:latin typeface="Calibri" panose="020F0502020204030204" pitchFamily="34" charset="0"/>
                <a:cs typeface="Arial" panose="020B0604020202020204" pitchFamily="34" charset="0"/>
              </a:rPr>
              <a:t>, Married </a:t>
            </a:r>
            <a:r>
              <a:rPr lang="en-US" sz="1200" dirty="0">
                <a:solidFill>
                  <a:srgbClr val="002060"/>
                </a:solidFill>
                <a:latin typeface="Calibri" panose="020F0502020204030204" pitchFamily="34" charset="0"/>
                <a:cs typeface="Arial" panose="020B0604020202020204" pitchFamily="34" charset="0"/>
              </a:rPr>
              <a:t>Filing Separate &amp; Head of </a:t>
            </a:r>
            <a:r>
              <a:rPr lang="en-US" sz="1200" dirty="0" smtClean="0">
                <a:solidFill>
                  <a:srgbClr val="002060"/>
                </a:solidFill>
                <a:latin typeface="Calibri" panose="020F0502020204030204" pitchFamily="34" charset="0"/>
                <a:cs typeface="Arial" panose="020B0604020202020204" pitchFamily="34" charset="0"/>
              </a:rPr>
              <a:t>Household</a:t>
            </a:r>
          </a:p>
          <a:p>
            <a:pPr marL="171450" indent="-171450">
              <a:buFont typeface="Arial" panose="020B0604020202020204" pitchFamily="34" charset="0"/>
              <a:buChar char="•"/>
            </a:pPr>
            <a:r>
              <a:rPr lang="en-US" sz="1200" dirty="0">
                <a:solidFill>
                  <a:srgbClr val="002060"/>
                </a:solidFill>
                <a:latin typeface="Calibri" panose="020F0502020204030204" pitchFamily="34" charset="0"/>
                <a:cs typeface="Arial" panose="020B0604020202020204" pitchFamily="34" charset="0"/>
              </a:rPr>
              <a:t>$6,000 per beneficiary per year for </a:t>
            </a:r>
            <a:r>
              <a:rPr lang="en-US" sz="1200" dirty="0" smtClean="0">
                <a:solidFill>
                  <a:srgbClr val="002060"/>
                </a:solidFill>
                <a:latin typeface="Calibri" panose="020F0502020204030204" pitchFamily="34" charset="0"/>
                <a:cs typeface="Arial" panose="020B0604020202020204" pitchFamily="34" charset="0"/>
              </a:rPr>
              <a:t>Married </a:t>
            </a:r>
            <a:r>
              <a:rPr lang="en-US" sz="1200" spc="-5" dirty="0" smtClean="0">
                <a:solidFill>
                  <a:srgbClr val="002060"/>
                </a:solidFill>
                <a:latin typeface="Calibri" panose="020F0502020204030204" pitchFamily="34" charset="0"/>
                <a:cs typeface="Arial"/>
              </a:rPr>
              <a:t>Filing </a:t>
            </a:r>
            <a:r>
              <a:rPr lang="en-US" sz="1200" spc="-5" dirty="0">
                <a:solidFill>
                  <a:srgbClr val="002060"/>
                </a:solidFill>
                <a:latin typeface="Calibri" panose="020F0502020204030204" pitchFamily="34" charset="0"/>
                <a:cs typeface="Arial"/>
              </a:rPr>
              <a:t>Joint</a:t>
            </a:r>
          </a:p>
          <a:p>
            <a:pPr marL="171450" indent="-171450">
              <a:buFont typeface="Arial" panose="020B0604020202020204" pitchFamily="34" charset="0"/>
              <a:buChar char="•"/>
            </a:pPr>
            <a:r>
              <a:rPr lang="en-US" sz="1200" dirty="0">
                <a:solidFill>
                  <a:srgbClr val="002060"/>
                </a:solidFill>
                <a:latin typeface="Calibri" panose="020F0502020204030204" pitchFamily="34" charset="0"/>
                <a:cs typeface="Arial" panose="020B0604020202020204" pitchFamily="34" charset="0"/>
              </a:rPr>
              <a:t>Proceeds from ABLE account may </a:t>
            </a:r>
            <a:r>
              <a:rPr lang="en-US" sz="1200" dirty="0" smtClean="0">
                <a:solidFill>
                  <a:srgbClr val="002060"/>
                </a:solidFill>
                <a:latin typeface="Calibri" panose="020F0502020204030204" pitchFamily="34" charset="0"/>
                <a:cs typeface="Arial" panose="020B0604020202020204" pitchFamily="34" charset="0"/>
              </a:rPr>
              <a:t>be </a:t>
            </a:r>
            <a:r>
              <a:rPr lang="en-US" sz="1200" spc="-5" dirty="0" smtClean="0">
                <a:solidFill>
                  <a:srgbClr val="002060"/>
                </a:solidFill>
                <a:latin typeface="Calibri" panose="020F0502020204030204" pitchFamily="34" charset="0"/>
                <a:cs typeface="Arial" panose="020B0604020202020204" pitchFamily="34" charset="0"/>
              </a:rPr>
              <a:t>transferred </a:t>
            </a:r>
            <a:r>
              <a:rPr lang="en-US" sz="1200" spc="-5" dirty="0">
                <a:solidFill>
                  <a:srgbClr val="002060"/>
                </a:solidFill>
                <a:latin typeface="Calibri" panose="020F0502020204030204" pitchFamily="34" charset="0"/>
                <a:cs typeface="Arial" panose="020B0604020202020204" pitchFamily="34" charset="0"/>
              </a:rPr>
              <a:t>upon the death of a </a:t>
            </a:r>
            <a:r>
              <a:rPr lang="en-US" sz="1200" spc="-5" dirty="0" smtClean="0">
                <a:solidFill>
                  <a:srgbClr val="002060"/>
                </a:solidFill>
                <a:latin typeface="Calibri" panose="020F0502020204030204" pitchFamily="34" charset="0"/>
                <a:cs typeface="Arial" panose="020B0604020202020204" pitchFamily="34" charset="0"/>
              </a:rPr>
              <a:t>designated beneficiary </a:t>
            </a:r>
            <a:r>
              <a:rPr lang="en-US" sz="1200" spc="-5" dirty="0">
                <a:solidFill>
                  <a:srgbClr val="002060"/>
                </a:solidFill>
                <a:latin typeface="Calibri" panose="020F0502020204030204" pitchFamily="34" charset="0"/>
                <a:cs typeface="Arial" panose="020B0604020202020204" pitchFamily="34" charset="0"/>
              </a:rPr>
              <a:t>to:</a:t>
            </a:r>
          </a:p>
          <a:p>
            <a:pPr marL="168275"/>
            <a:r>
              <a:rPr lang="en-US" sz="1200" spc="-5" dirty="0">
                <a:solidFill>
                  <a:srgbClr val="002060"/>
                </a:solidFill>
                <a:latin typeface="Calibri" panose="020F0502020204030204" pitchFamily="34" charset="0"/>
                <a:cs typeface="Arial"/>
              </a:rPr>
              <a:t>1) the estate of a designated beneficiary;</a:t>
            </a:r>
          </a:p>
          <a:p>
            <a:pPr marL="168275">
              <a:buSzPct val="85714"/>
            </a:pPr>
            <a:r>
              <a:rPr lang="en-US" sz="1200" spc="-5" dirty="0">
                <a:solidFill>
                  <a:srgbClr val="002060"/>
                </a:solidFill>
                <a:latin typeface="Calibri" panose="020F0502020204030204" pitchFamily="34" charset="0"/>
                <a:cs typeface="Arial"/>
              </a:rPr>
              <a:t>2) an account for another eligible </a:t>
            </a:r>
            <a:r>
              <a:rPr lang="en-US" sz="1200" spc="-5" dirty="0" smtClean="0">
                <a:solidFill>
                  <a:srgbClr val="002060"/>
                </a:solidFill>
                <a:latin typeface="Calibri" panose="020F0502020204030204" pitchFamily="34" charset="0"/>
                <a:cs typeface="Arial"/>
              </a:rPr>
              <a:t>individual specified </a:t>
            </a:r>
            <a:r>
              <a:rPr lang="en-US" sz="1200" spc="-5" dirty="0">
                <a:solidFill>
                  <a:srgbClr val="002060"/>
                </a:solidFill>
                <a:latin typeface="Calibri" panose="020F0502020204030204" pitchFamily="34" charset="0"/>
                <a:cs typeface="Arial"/>
              </a:rPr>
              <a:t>by the designated beneficiary</a:t>
            </a:r>
          </a:p>
          <a:p>
            <a:pPr marL="171450" indent="-171450">
              <a:buSzPct val="85714"/>
              <a:buFont typeface="Arial" panose="020B0604020202020204" pitchFamily="34" charset="0"/>
              <a:buChar char="•"/>
            </a:pPr>
            <a:r>
              <a:rPr lang="en-US" sz="1200" spc="-5" dirty="0">
                <a:solidFill>
                  <a:srgbClr val="002060"/>
                </a:solidFill>
                <a:latin typeface="Calibri" panose="020F0502020204030204" pitchFamily="34" charset="0"/>
                <a:cs typeface="Arial"/>
              </a:rPr>
              <a:t>Except otherwise required by federal </a:t>
            </a:r>
            <a:r>
              <a:rPr lang="en-US" sz="1200" spc="-5" dirty="0" smtClean="0">
                <a:solidFill>
                  <a:srgbClr val="002060"/>
                </a:solidFill>
                <a:latin typeface="Calibri" panose="020F0502020204030204" pitchFamily="34" charset="0"/>
                <a:cs typeface="Arial"/>
              </a:rPr>
              <a:t>Social Security </a:t>
            </a:r>
            <a:r>
              <a:rPr lang="en-US" sz="1200" spc="-5" dirty="0">
                <a:solidFill>
                  <a:srgbClr val="002060"/>
                </a:solidFill>
                <a:latin typeface="Calibri" panose="020F0502020204030204" pitchFamily="34" charset="0"/>
                <a:cs typeface="Arial"/>
              </a:rPr>
              <a:t>Act, the State, or by any agency, </a:t>
            </a:r>
            <a:r>
              <a:rPr lang="en-US" sz="1200" spc="-5" dirty="0" smtClean="0">
                <a:solidFill>
                  <a:srgbClr val="002060"/>
                </a:solidFill>
                <a:latin typeface="Calibri" panose="020F0502020204030204" pitchFamily="34" charset="0"/>
                <a:cs typeface="Arial"/>
              </a:rPr>
              <a:t>or Instrumentality </a:t>
            </a:r>
            <a:r>
              <a:rPr lang="en-US" sz="1200" spc="-5" dirty="0">
                <a:solidFill>
                  <a:srgbClr val="002060"/>
                </a:solidFill>
                <a:latin typeface="Calibri" panose="020F0502020204030204" pitchFamily="34" charset="0"/>
                <a:cs typeface="Arial"/>
              </a:rPr>
              <a:t>thereof cannot seek </a:t>
            </a:r>
            <a:r>
              <a:rPr lang="en-US" sz="1200" spc="-5" dirty="0" smtClean="0">
                <a:solidFill>
                  <a:srgbClr val="002060"/>
                </a:solidFill>
                <a:latin typeface="Calibri" panose="020F0502020204030204" pitchFamily="34" charset="0"/>
                <a:cs typeface="Arial"/>
              </a:rPr>
              <a:t>payment From </a:t>
            </a:r>
            <a:r>
              <a:rPr lang="en-US" sz="1200" spc="-5" dirty="0">
                <a:solidFill>
                  <a:srgbClr val="002060"/>
                </a:solidFill>
                <a:latin typeface="Calibri" panose="020F0502020204030204" pitchFamily="34" charset="0"/>
                <a:cs typeface="Arial"/>
              </a:rPr>
              <a:t>an ABLE account upon death</a:t>
            </a:r>
            <a:r>
              <a:rPr lang="en-US" sz="1200" spc="-5" dirty="0" smtClean="0">
                <a:solidFill>
                  <a:srgbClr val="002060"/>
                </a:solidFill>
                <a:latin typeface="Calibri" panose="020F0502020204030204" pitchFamily="34" charset="0"/>
                <a:cs typeface="Arial"/>
              </a:rPr>
              <a:t>.</a:t>
            </a:r>
            <a:endParaRPr lang="en-US" sz="1200" dirty="0"/>
          </a:p>
        </p:txBody>
      </p:sp>
    </p:spTree>
    <p:extLst>
      <p:ext uri="{BB962C8B-B14F-4D97-AF65-F5344CB8AC3E}">
        <p14:creationId xmlns:p14="http://schemas.microsoft.com/office/powerpoint/2010/main" val="258695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03238"/>
            <a:ext cx="7010400" cy="6763390"/>
          </a:xfrm>
          <a:prstGeom prst="rect">
            <a:avLst/>
          </a:prstGeom>
        </p:spPr>
        <p:txBody>
          <a:bodyPr wrap="square">
            <a:spAutoFit/>
          </a:bodyPr>
          <a:lstStyle/>
          <a:p>
            <a:pPr>
              <a:spcBef>
                <a:spcPts val="1200"/>
              </a:spcBef>
            </a:pPr>
            <a:r>
              <a:rPr lang="en-US" sz="1800" b="1" dirty="0">
                <a:solidFill>
                  <a:srgbClr val="FF9900"/>
                </a:solidFill>
                <a:latin typeface="Calibri" panose="020F0502020204030204" pitchFamily="34" charset="0"/>
              </a:rPr>
              <a:t>New</a:t>
            </a:r>
          </a:p>
          <a:p>
            <a:pPr marL="339725">
              <a:spcBef>
                <a:spcPts val="1200"/>
              </a:spcBef>
            </a:pPr>
            <a:r>
              <a:rPr lang="en-US" sz="1800" b="1" dirty="0" smtClean="0">
                <a:solidFill>
                  <a:srgbClr val="FF9900"/>
                </a:solidFill>
                <a:latin typeface="Calibri" panose="020F0502020204030204" pitchFamily="34" charset="0"/>
              </a:rPr>
              <a:t>Notices</a:t>
            </a:r>
            <a:endParaRPr lang="en-US" sz="1600" b="1" dirty="0">
              <a:solidFill>
                <a:srgbClr val="002060"/>
              </a:solidFill>
              <a:latin typeface="Calibri" panose="020F0502020204030204" pitchFamily="34" charset="0"/>
            </a:endParaRPr>
          </a:p>
          <a:p>
            <a:pPr marL="914400" indent="-339725">
              <a:buFont typeface="Arial" panose="020B0604020202020204" pitchFamily="34" charset="0"/>
              <a:buChar char="•"/>
            </a:pPr>
            <a:r>
              <a:rPr lang="en-US" sz="1600" b="1" dirty="0">
                <a:solidFill>
                  <a:srgbClr val="002060"/>
                </a:solidFill>
                <a:latin typeface="Calibri" panose="020F0502020204030204" pitchFamily="34" charset="0"/>
              </a:rPr>
              <a:t>Notice 18-01 Refund on Tax on Motor Fuel Used in Concrete Mixer Trucks</a:t>
            </a:r>
          </a:p>
          <a:p>
            <a:pPr marL="914400" indent="-339725">
              <a:spcBef>
                <a:spcPts val="300"/>
              </a:spcBef>
              <a:buFont typeface="Arial" panose="020B0604020202020204" pitchFamily="34" charset="0"/>
              <a:buChar char="•"/>
              <a:tabLst>
                <a:tab pos="1887538" algn="l"/>
              </a:tabLst>
            </a:pPr>
            <a:r>
              <a:rPr lang="en-US" sz="1600" b="1" dirty="0">
                <a:solidFill>
                  <a:srgbClr val="002060"/>
                </a:solidFill>
                <a:latin typeface="Calibri" panose="020F0502020204030204" pitchFamily="34" charset="0"/>
              </a:rPr>
              <a:t>Notice 18-02 Sales and Compensating Use Tax Exemption on Manufacturer Cash 	Rebates for the Purchaser or Lease of a Motor Vehicle</a:t>
            </a:r>
          </a:p>
          <a:p>
            <a:pPr marL="914400" indent="-339725">
              <a:spcBef>
                <a:spcPts val="300"/>
              </a:spcBef>
              <a:buFont typeface="Arial" panose="020B0604020202020204" pitchFamily="34" charset="0"/>
              <a:buChar char="•"/>
            </a:pPr>
            <a:r>
              <a:rPr lang="en-US" sz="1600" b="1" dirty="0">
                <a:solidFill>
                  <a:srgbClr val="002060"/>
                </a:solidFill>
                <a:latin typeface="Calibri" panose="020F0502020204030204" pitchFamily="34" charset="0"/>
              </a:rPr>
              <a:t>Notice 18-03 Increase in Oil and Gas Conservation Fees</a:t>
            </a:r>
          </a:p>
          <a:p>
            <a:pPr marL="914400" indent="-339725">
              <a:spcBef>
                <a:spcPts val="300"/>
              </a:spcBef>
              <a:buFont typeface="Arial" panose="020B0604020202020204" pitchFamily="34" charset="0"/>
              <a:buChar char="•"/>
            </a:pPr>
            <a:r>
              <a:rPr lang="en-US" sz="1600" b="1" dirty="0">
                <a:solidFill>
                  <a:srgbClr val="002060"/>
                </a:solidFill>
                <a:latin typeface="Calibri" panose="020F0502020204030204" pitchFamily="34" charset="0"/>
              </a:rPr>
              <a:t>Notice 18-04 2017 and 2018 Changes to Sales of Cereal Malt Beverage and Beer</a:t>
            </a:r>
          </a:p>
          <a:p>
            <a:pPr algn="ctr">
              <a:spcBef>
                <a:spcPts val="3000"/>
              </a:spcBef>
            </a:pPr>
            <a:r>
              <a:rPr lang="en-US" sz="1600" b="1" dirty="0">
                <a:solidFill>
                  <a:srgbClr val="FF9900"/>
                </a:solidFill>
                <a:latin typeface="Calibri" panose="020F0502020204030204" pitchFamily="34" charset="0"/>
              </a:rPr>
              <a:t>Any additional information on the 2018 Legislative Changes can be found at: https://www.ksrevenue.org/taxprac.html</a:t>
            </a:r>
          </a:p>
          <a:p>
            <a:pPr>
              <a:spcBef>
                <a:spcPts val="1800"/>
              </a:spcBef>
            </a:pPr>
            <a:r>
              <a:rPr lang="en-US" sz="1600" b="1" dirty="0" smtClean="0">
                <a:solidFill>
                  <a:srgbClr val="FF9900"/>
                </a:solidFill>
                <a:latin typeface="Calibri" panose="020F0502020204030204" pitchFamily="34" charset="0"/>
              </a:rPr>
              <a:t>Obsolete</a:t>
            </a:r>
            <a:endParaRPr lang="en-US" sz="1600" b="1" dirty="0" smtClean="0">
              <a:solidFill>
                <a:srgbClr val="FF9900"/>
              </a:solidFill>
              <a:latin typeface="Calibri" panose="020F0502020204030204" pitchFamily="34" charset="0"/>
            </a:endParaRPr>
          </a:p>
          <a:p>
            <a:pPr marL="339725">
              <a:spcBef>
                <a:spcPts val="1200"/>
              </a:spcBef>
            </a:pPr>
            <a:r>
              <a:rPr lang="en-US" sz="1600" b="1" dirty="0" smtClean="0">
                <a:solidFill>
                  <a:srgbClr val="FF9900"/>
                </a:solidFill>
                <a:latin typeface="Calibri" panose="020F0502020204030204" pitchFamily="34" charset="0"/>
              </a:rPr>
              <a:t>Phone Numbers being Eliminated – eff. 6/1/18</a:t>
            </a:r>
          </a:p>
          <a:p>
            <a:pPr marL="914400" indent="-339725" eaLnBrk="0">
              <a:buFont typeface="Arial" panose="020B0604020202020204" pitchFamily="34" charset="0"/>
              <a:buChar char="•"/>
              <a:tabLst>
                <a:tab pos="2743200" algn="l"/>
              </a:tabLst>
            </a:pPr>
            <a:r>
              <a:rPr lang="en-US" sz="1400" b="1" dirty="0">
                <a:solidFill>
                  <a:srgbClr val="002060"/>
                </a:solidFill>
                <a:latin typeface="Calibri" panose="020F0502020204030204" pitchFamily="34" charset="0"/>
              </a:rPr>
              <a:t>800-894-0138	Automated Refund Status line</a:t>
            </a:r>
          </a:p>
          <a:p>
            <a:pPr marL="914400" lvl="0" indent="-339725" eaLnBrk="0">
              <a:buFont typeface="Arial" panose="020B0604020202020204" pitchFamily="34" charset="0"/>
              <a:buChar char="•"/>
              <a:tabLst>
                <a:tab pos="2743200" algn="l"/>
              </a:tabLst>
            </a:pPr>
            <a:r>
              <a:rPr lang="en-US" sz="1400" b="1" dirty="0" smtClean="0">
                <a:solidFill>
                  <a:srgbClr val="002060"/>
                </a:solidFill>
                <a:latin typeface="Calibri" panose="020F0502020204030204" pitchFamily="34" charset="0"/>
              </a:rPr>
              <a:t>800-894-0318</a:t>
            </a:r>
            <a:r>
              <a:rPr lang="en-US" sz="1400" b="1" dirty="0">
                <a:solidFill>
                  <a:srgbClr val="002060"/>
                </a:solidFill>
                <a:latin typeface="Calibri" panose="020F0502020204030204" pitchFamily="34" charset="0"/>
              </a:rPr>
              <a:t>	Automated Refund Status line</a:t>
            </a:r>
          </a:p>
          <a:p>
            <a:pPr marL="914400" indent="-339725">
              <a:buFont typeface="Arial" panose="020B0604020202020204" pitchFamily="34" charset="0"/>
              <a:buChar char="•"/>
              <a:tabLst>
                <a:tab pos="2743200" algn="l"/>
              </a:tabLst>
            </a:pPr>
            <a:r>
              <a:rPr lang="en-US" sz="1400" b="1" dirty="0" smtClean="0">
                <a:solidFill>
                  <a:srgbClr val="002060"/>
                </a:solidFill>
                <a:latin typeface="Calibri" panose="020F0502020204030204" pitchFamily="34" charset="0"/>
              </a:rPr>
              <a:t>866-450-6490</a:t>
            </a:r>
            <a:r>
              <a:rPr lang="en-US" sz="1400" b="1" dirty="0">
                <a:solidFill>
                  <a:srgbClr val="002060"/>
                </a:solidFill>
                <a:latin typeface="Calibri" panose="020F0502020204030204" pitchFamily="34" charset="0"/>
              </a:rPr>
              <a:t>	Individual Income Tax Payment system</a:t>
            </a:r>
          </a:p>
          <a:p>
            <a:pPr marL="914400" indent="-339725">
              <a:buFont typeface="Arial" panose="020B0604020202020204" pitchFamily="34" charset="0"/>
              <a:buChar char="•"/>
              <a:tabLst>
                <a:tab pos="2743200" algn="l"/>
              </a:tabLst>
            </a:pPr>
            <a:r>
              <a:rPr lang="en-US" sz="1400" b="1" dirty="0">
                <a:solidFill>
                  <a:srgbClr val="002060"/>
                </a:solidFill>
                <a:latin typeface="Calibri" panose="020F0502020204030204" pitchFamily="34" charset="0"/>
              </a:rPr>
              <a:t>877-317-5639	Sales Tax </a:t>
            </a:r>
            <a:r>
              <a:rPr lang="en-US" sz="1400" b="1" dirty="0" smtClean="0">
                <a:solidFill>
                  <a:srgbClr val="002060"/>
                </a:solidFill>
                <a:latin typeface="Calibri" panose="020F0502020204030204" pitchFamily="34" charset="0"/>
              </a:rPr>
              <a:t>TeleFile </a:t>
            </a:r>
            <a:r>
              <a:rPr lang="en-US" sz="1400" b="1" dirty="0">
                <a:solidFill>
                  <a:srgbClr val="002060"/>
                </a:solidFill>
                <a:latin typeface="Calibri" panose="020F0502020204030204" pitchFamily="34" charset="0"/>
              </a:rPr>
              <a:t>system</a:t>
            </a:r>
          </a:p>
          <a:p>
            <a:pPr marL="914400" indent="-339725">
              <a:buFont typeface="Arial" panose="020B0604020202020204" pitchFamily="34" charset="0"/>
              <a:buChar char="•"/>
              <a:tabLst>
                <a:tab pos="2743200" algn="l"/>
              </a:tabLst>
            </a:pPr>
            <a:r>
              <a:rPr lang="en-US" sz="1400" b="1" dirty="0" smtClean="0">
                <a:solidFill>
                  <a:srgbClr val="002060"/>
                </a:solidFill>
                <a:latin typeface="Calibri" panose="020F0502020204030204" pitchFamily="34" charset="0"/>
              </a:rPr>
              <a:t>877-600-5640</a:t>
            </a:r>
            <a:r>
              <a:rPr lang="en-US" sz="1400" b="1" dirty="0">
                <a:solidFill>
                  <a:srgbClr val="002060"/>
                </a:solidFill>
                <a:latin typeface="Calibri" panose="020F0502020204030204" pitchFamily="34" charset="0"/>
              </a:rPr>
              <a:t>	</a:t>
            </a:r>
            <a:r>
              <a:rPr lang="en-US" sz="1400" b="1" dirty="0" smtClean="0">
                <a:solidFill>
                  <a:srgbClr val="002060"/>
                </a:solidFill>
                <a:latin typeface="Calibri" panose="020F0502020204030204" pitchFamily="34" charset="0"/>
              </a:rPr>
              <a:t>Electronic </a:t>
            </a:r>
            <a:r>
              <a:rPr lang="en-US" sz="1400" b="1" dirty="0">
                <a:solidFill>
                  <a:srgbClr val="002060"/>
                </a:solidFill>
                <a:latin typeface="Calibri" panose="020F0502020204030204" pitchFamily="34" charset="0"/>
              </a:rPr>
              <a:t>Funds Transfer Payment </a:t>
            </a:r>
            <a:r>
              <a:rPr lang="en-US" sz="1400" b="1" dirty="0" smtClean="0">
                <a:solidFill>
                  <a:srgbClr val="002060"/>
                </a:solidFill>
                <a:latin typeface="Calibri" panose="020F0502020204030204" pitchFamily="34" charset="0"/>
              </a:rPr>
              <a:t>system</a:t>
            </a:r>
          </a:p>
          <a:p>
            <a:pPr marL="339725">
              <a:spcBef>
                <a:spcPts val="1200"/>
              </a:spcBef>
            </a:pPr>
            <a:r>
              <a:rPr lang="en-US" sz="1600" b="1" dirty="0">
                <a:solidFill>
                  <a:srgbClr val="FF9900"/>
                </a:solidFill>
                <a:latin typeface="Calibri" panose="020F0502020204030204" pitchFamily="34" charset="0"/>
              </a:rPr>
              <a:t>Sales Tax Telefile</a:t>
            </a:r>
          </a:p>
          <a:p>
            <a:pPr marL="914400" indent="-339725">
              <a:buFont typeface="Arial" panose="020B0604020202020204" pitchFamily="34" charset="0"/>
              <a:buChar char="•"/>
            </a:pPr>
            <a:r>
              <a:rPr lang="en-US" sz="1400" b="1" dirty="0">
                <a:solidFill>
                  <a:srgbClr val="002060"/>
                </a:solidFill>
                <a:latin typeface="Calibri" panose="020F0502020204030204" pitchFamily="34" charset="0"/>
              </a:rPr>
              <a:t>Effective June 1, 2018 to file by phone is no longer an options for sales / use tax</a:t>
            </a:r>
          </a:p>
          <a:p>
            <a:pPr marL="1397706" lvl="1" indent="-339725">
              <a:buFont typeface="Arial" panose="020B0604020202020204" pitchFamily="34" charset="0"/>
              <a:buChar char="•"/>
            </a:pPr>
            <a:r>
              <a:rPr lang="en-US" sz="1400" b="1" dirty="0">
                <a:solidFill>
                  <a:srgbClr val="002060"/>
                </a:solidFill>
                <a:latin typeface="Calibri" panose="020F0502020204030204" pitchFamily="34" charset="0"/>
              </a:rPr>
              <a:t>ST-16TEL Sales Tax Telefile Worksheet</a:t>
            </a:r>
          </a:p>
          <a:p>
            <a:pPr marL="1397706" lvl="1" indent="-339725">
              <a:buFont typeface="Arial" panose="020B0604020202020204" pitchFamily="34" charset="0"/>
              <a:buChar char="•"/>
            </a:pPr>
            <a:r>
              <a:rPr lang="en-US" sz="1400" b="1" dirty="0">
                <a:solidFill>
                  <a:srgbClr val="002060"/>
                </a:solidFill>
                <a:latin typeface="Calibri" panose="020F0502020204030204" pitchFamily="34" charset="0"/>
              </a:rPr>
              <a:t>ST-TEL Sales Tax Telefile </a:t>
            </a:r>
            <a:r>
              <a:rPr lang="en-US" sz="1400" b="1" dirty="0" smtClean="0">
                <a:solidFill>
                  <a:srgbClr val="002060"/>
                </a:solidFill>
                <a:latin typeface="Calibri" panose="020F0502020204030204" pitchFamily="34" charset="0"/>
              </a:rPr>
              <a:t>Voucher</a:t>
            </a:r>
            <a:endParaRPr lang="en-US" sz="1400" b="1" dirty="0">
              <a:solidFill>
                <a:srgbClr val="002060"/>
              </a:solidFill>
              <a:latin typeface="Calibri" panose="020F0502020204030204" pitchFamily="34" charset="0"/>
            </a:endParaRPr>
          </a:p>
        </p:txBody>
      </p:sp>
      <p:sp>
        <p:nvSpPr>
          <p:cNvPr id="4" name="Text Box 109"/>
          <p:cNvSpPr txBox="1">
            <a:spLocks noChangeArrowheads="1"/>
          </p:cNvSpPr>
          <p:nvPr/>
        </p:nvSpPr>
        <p:spPr bwMode="auto">
          <a:xfrm>
            <a:off x="1752600" y="228600"/>
            <a:ext cx="4495800" cy="579914"/>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100" b="1" dirty="0">
                <a:solidFill>
                  <a:srgbClr val="FF9900"/>
                </a:solidFill>
                <a:latin typeface="Calibri" panose="020F0502020204030204" pitchFamily="34" charset="0"/>
              </a:rPr>
              <a:t>What’s </a:t>
            </a:r>
            <a:r>
              <a:rPr lang="en-US" sz="3100" b="1" dirty="0" smtClean="0">
                <a:solidFill>
                  <a:srgbClr val="FF9900"/>
                </a:solidFill>
                <a:latin typeface="Calibri" panose="020F0502020204030204" pitchFamily="34" charset="0"/>
              </a:rPr>
              <a:t>New and Obsolete</a:t>
            </a:r>
            <a:endParaRPr lang="en-US" sz="3100" b="1" dirty="0">
              <a:solidFill>
                <a:schemeClr val="accent3">
                  <a:lumMod val="60000"/>
                  <a:lumOff val="40000"/>
                </a:schemeClr>
              </a:solidFill>
              <a:latin typeface="Calibri" panose="020F0502020204030204" pitchFamily="34" charset="0"/>
            </a:endParaRPr>
          </a:p>
        </p:txBody>
      </p:sp>
    </p:spTree>
    <p:extLst>
      <p:ext uri="{BB962C8B-B14F-4D97-AF65-F5344CB8AC3E}">
        <p14:creationId xmlns:p14="http://schemas.microsoft.com/office/powerpoint/2010/main" val="3088422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09"/>
          <p:cNvSpPr txBox="1">
            <a:spLocks noChangeArrowheads="1"/>
          </p:cNvSpPr>
          <p:nvPr/>
        </p:nvSpPr>
        <p:spPr bwMode="auto">
          <a:xfrm>
            <a:off x="5105400" y="228600"/>
            <a:ext cx="2514600" cy="585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68" tIns="50933" rIns="101868" bIns="50933">
            <a:spAutoFit/>
          </a:bodyPr>
          <a:lstStyle>
            <a:lvl1pPr defTabSz="1019175">
              <a:defRPr sz="2400">
                <a:solidFill>
                  <a:schemeClr val="tx1"/>
                </a:solidFill>
                <a:latin typeface="Times New Roman" pitchFamily="18" charset="0"/>
              </a:defRPr>
            </a:lvl1pPr>
            <a:lvl2pPr marL="509588" defTabSz="1019175">
              <a:defRPr sz="2400">
                <a:solidFill>
                  <a:schemeClr val="tx1"/>
                </a:solidFill>
                <a:latin typeface="Times New Roman" pitchFamily="18" charset="0"/>
              </a:defRPr>
            </a:lvl2pPr>
            <a:lvl3pPr marL="1019175" defTabSz="1019175">
              <a:defRPr sz="2400">
                <a:solidFill>
                  <a:schemeClr val="tx1"/>
                </a:solidFill>
                <a:latin typeface="Times New Roman" pitchFamily="18" charset="0"/>
              </a:defRPr>
            </a:lvl3pPr>
            <a:lvl4pPr marL="1528763" defTabSz="1019175">
              <a:defRPr sz="2400">
                <a:solidFill>
                  <a:schemeClr val="tx1"/>
                </a:solidFill>
                <a:latin typeface="Times New Roman" pitchFamily="18" charset="0"/>
              </a:defRPr>
            </a:lvl4pPr>
            <a:lvl5pPr marL="2038350" defTabSz="1019175">
              <a:defRPr sz="2400">
                <a:solidFill>
                  <a:schemeClr val="tx1"/>
                </a:solidFill>
                <a:latin typeface="Times New Roman" pitchFamily="18" charset="0"/>
              </a:defRPr>
            </a:lvl5pPr>
            <a:lvl6pPr marL="2495550" defTabSz="1019175" eaLnBrk="0" fontAlgn="base" hangingPunct="0">
              <a:spcBef>
                <a:spcPct val="0"/>
              </a:spcBef>
              <a:spcAft>
                <a:spcPct val="0"/>
              </a:spcAft>
              <a:defRPr sz="2400">
                <a:solidFill>
                  <a:schemeClr val="tx1"/>
                </a:solidFill>
                <a:latin typeface="Times New Roman" pitchFamily="18" charset="0"/>
              </a:defRPr>
            </a:lvl6pPr>
            <a:lvl7pPr marL="2952750" defTabSz="1019175" eaLnBrk="0" fontAlgn="base" hangingPunct="0">
              <a:spcBef>
                <a:spcPct val="0"/>
              </a:spcBef>
              <a:spcAft>
                <a:spcPct val="0"/>
              </a:spcAft>
              <a:defRPr sz="2400">
                <a:solidFill>
                  <a:schemeClr val="tx1"/>
                </a:solidFill>
                <a:latin typeface="Times New Roman" pitchFamily="18" charset="0"/>
              </a:defRPr>
            </a:lvl7pPr>
            <a:lvl8pPr marL="3409950" defTabSz="1019175" eaLnBrk="0" fontAlgn="base" hangingPunct="0">
              <a:spcBef>
                <a:spcPct val="0"/>
              </a:spcBef>
              <a:spcAft>
                <a:spcPct val="0"/>
              </a:spcAft>
              <a:defRPr sz="2400">
                <a:solidFill>
                  <a:schemeClr val="tx1"/>
                </a:solidFill>
                <a:latin typeface="Times New Roman" pitchFamily="18" charset="0"/>
              </a:defRPr>
            </a:lvl8pPr>
            <a:lvl9pPr marL="3867150" defTabSz="1019175"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100" b="1" dirty="0" smtClean="0">
                <a:solidFill>
                  <a:srgbClr val="FF9900"/>
                </a:solidFill>
                <a:latin typeface="Calibri" panose="020F0502020204030204" pitchFamily="34" charset="0"/>
              </a:rPr>
              <a:t>Release Dates</a:t>
            </a:r>
            <a:endParaRPr lang="en-US" sz="3100" b="1" dirty="0">
              <a:solidFill>
                <a:srgbClr val="FF9900"/>
              </a:solidFill>
              <a:latin typeface="Calibri" panose="020F0502020204030204" pitchFamily="34" charset="0"/>
            </a:endParaRPr>
          </a:p>
        </p:txBody>
      </p:sp>
      <p:sp>
        <p:nvSpPr>
          <p:cNvPr id="6" name="TextBox 5"/>
          <p:cNvSpPr txBox="1"/>
          <p:nvPr/>
        </p:nvSpPr>
        <p:spPr>
          <a:xfrm>
            <a:off x="838200" y="1828800"/>
            <a:ext cx="7848600" cy="4170358"/>
          </a:xfrm>
          <a:prstGeom prst="rect">
            <a:avLst/>
          </a:prstGeom>
          <a:noFill/>
        </p:spPr>
        <p:txBody>
          <a:bodyPr wrap="square" lIns="91426" tIns="45713" rIns="91426" bIns="45713" rtlCol="0">
            <a:spAutoFit/>
          </a:bodyPr>
          <a:lstStyle/>
          <a:p>
            <a:pPr algn="ctr" eaLnBrk="0">
              <a:spcBef>
                <a:spcPts val="3000"/>
              </a:spcBef>
            </a:pPr>
            <a:r>
              <a:rPr lang="en-US" sz="2000" b="1" dirty="0">
                <a:solidFill>
                  <a:srgbClr val="FF9900"/>
                </a:solidFill>
                <a:latin typeface="Calibri" panose="020F0502020204030204" pitchFamily="34" charset="0"/>
                <a:cs typeface="Arial" panose="020B0604020202020204" pitchFamily="34" charset="0"/>
              </a:rPr>
              <a:t>Week of August </a:t>
            </a:r>
            <a:r>
              <a:rPr lang="en-US" sz="2000" b="1" dirty="0" smtClean="0">
                <a:solidFill>
                  <a:srgbClr val="FF9900"/>
                </a:solidFill>
                <a:latin typeface="Calibri" panose="020F0502020204030204" pitchFamily="34" charset="0"/>
                <a:cs typeface="Arial" panose="020B0604020202020204" pitchFamily="34" charset="0"/>
              </a:rPr>
              <a:t>13, 2018 </a:t>
            </a:r>
            <a:r>
              <a:rPr lang="en-US" sz="2000" b="1" dirty="0">
                <a:solidFill>
                  <a:srgbClr val="FF9900"/>
                </a:solidFill>
                <a:latin typeface="Calibri" panose="020F0502020204030204" pitchFamily="34" charset="0"/>
                <a:cs typeface="Arial" panose="020B0604020202020204" pitchFamily="34" charset="0"/>
              </a:rPr>
              <a:t>– </a:t>
            </a:r>
            <a:r>
              <a:rPr lang="en-US" sz="2000" b="1" dirty="0" smtClean="0">
                <a:solidFill>
                  <a:srgbClr val="FF9900"/>
                </a:solidFill>
                <a:latin typeface="Calibri" panose="020F0502020204030204" pitchFamily="34" charset="0"/>
                <a:cs typeface="Arial" panose="020B0604020202020204" pitchFamily="34" charset="0"/>
              </a:rPr>
              <a:t>Vouchers*</a:t>
            </a:r>
            <a:endParaRPr lang="en-US" sz="2000" dirty="0">
              <a:solidFill>
                <a:srgbClr val="FF9900"/>
              </a:solidFill>
              <a:latin typeface="Calibri" panose="020F0502020204030204" pitchFamily="34" charset="0"/>
              <a:cs typeface="Arial" panose="020B0604020202020204" pitchFamily="34" charset="0"/>
            </a:endParaRPr>
          </a:p>
          <a:p>
            <a:pPr algn="ctr" eaLnBrk="0">
              <a:spcBef>
                <a:spcPts val="600"/>
              </a:spcBef>
            </a:pPr>
            <a:r>
              <a:rPr lang="en-US" sz="1800" dirty="0">
                <a:latin typeface="Calibri" panose="020F0502020204030204" pitchFamily="34" charset="0"/>
                <a:cs typeface="Arial" panose="020B0604020202020204" pitchFamily="34" charset="0"/>
              </a:rPr>
              <a:t>K-40V	K-41V	K-120V	K-130V	K-40ES	K-41ES	K-120ES	K-130ES</a:t>
            </a:r>
          </a:p>
          <a:p>
            <a:pPr algn="ctr" eaLnBrk="0">
              <a:spcBef>
                <a:spcPts val="3000"/>
              </a:spcBef>
            </a:pPr>
            <a:r>
              <a:rPr lang="en-US" sz="2000" b="1" dirty="0">
                <a:solidFill>
                  <a:srgbClr val="FF9900"/>
                </a:solidFill>
                <a:latin typeface="Calibri" panose="020F0502020204030204" pitchFamily="34" charset="0"/>
                <a:cs typeface="Arial" panose="020B0604020202020204" pitchFamily="34" charset="0"/>
              </a:rPr>
              <a:t>Week of September </a:t>
            </a:r>
            <a:r>
              <a:rPr lang="en-US" sz="2000" b="1" dirty="0" smtClean="0">
                <a:solidFill>
                  <a:srgbClr val="FF9900"/>
                </a:solidFill>
                <a:latin typeface="Calibri" panose="020F0502020204030204" pitchFamily="34" charset="0"/>
                <a:cs typeface="Arial" panose="020B0604020202020204" pitchFamily="34" charset="0"/>
              </a:rPr>
              <a:t>17, 2018 </a:t>
            </a:r>
            <a:r>
              <a:rPr lang="en-US" sz="2000" b="1" dirty="0">
                <a:solidFill>
                  <a:srgbClr val="FF9900"/>
                </a:solidFill>
                <a:latin typeface="Calibri" panose="020F0502020204030204" pitchFamily="34" charset="0"/>
                <a:cs typeface="Arial" panose="020B0604020202020204" pitchFamily="34" charset="0"/>
              </a:rPr>
              <a:t>– </a:t>
            </a:r>
            <a:r>
              <a:rPr lang="en-US" sz="2000" b="1" dirty="0" smtClean="0">
                <a:solidFill>
                  <a:srgbClr val="FF9900"/>
                </a:solidFill>
                <a:latin typeface="Calibri" panose="020F0502020204030204" pitchFamily="34" charset="0"/>
                <a:cs typeface="Arial" panose="020B0604020202020204" pitchFamily="34" charset="0"/>
              </a:rPr>
              <a:t>Returns*</a:t>
            </a:r>
            <a:endParaRPr lang="en-US" sz="2000" dirty="0">
              <a:solidFill>
                <a:srgbClr val="FF9900"/>
              </a:solidFill>
              <a:latin typeface="Calibri" panose="020F0502020204030204" pitchFamily="34" charset="0"/>
              <a:cs typeface="Arial" panose="020B0604020202020204" pitchFamily="34" charset="0"/>
            </a:endParaRPr>
          </a:p>
          <a:p>
            <a:pPr marL="1254125" eaLnBrk="0">
              <a:spcBef>
                <a:spcPts val="600"/>
              </a:spcBef>
              <a:tabLst>
                <a:tab pos="2003425" algn="l"/>
                <a:tab pos="2860675" algn="l"/>
                <a:tab pos="3890963" algn="l"/>
                <a:tab pos="4911725" algn="l"/>
                <a:tab pos="5884863" algn="l"/>
              </a:tabLst>
            </a:pPr>
            <a:r>
              <a:rPr lang="en-US" sz="1800" dirty="0">
                <a:latin typeface="Calibri" panose="020F0502020204030204" pitchFamily="34" charset="0"/>
                <a:cs typeface="Arial" panose="020B0604020202020204" pitchFamily="34" charset="0"/>
              </a:rPr>
              <a:t>K-40	Sch S	Sch CR	K-40H	K-40PT	K-41</a:t>
            </a:r>
          </a:p>
          <a:p>
            <a:pPr algn="ctr" eaLnBrk="0">
              <a:spcBef>
                <a:spcPts val="3000"/>
              </a:spcBef>
            </a:pPr>
            <a:r>
              <a:rPr lang="en-US" sz="2000" b="1" dirty="0">
                <a:solidFill>
                  <a:srgbClr val="FF9900"/>
                </a:solidFill>
                <a:latin typeface="Calibri" panose="020F0502020204030204" pitchFamily="34" charset="0"/>
                <a:cs typeface="Arial" panose="020B0604020202020204" pitchFamily="34" charset="0"/>
              </a:rPr>
              <a:t>Week of October </a:t>
            </a:r>
            <a:r>
              <a:rPr lang="en-US" sz="2000" b="1" dirty="0" smtClean="0">
                <a:solidFill>
                  <a:srgbClr val="FF9900"/>
                </a:solidFill>
                <a:latin typeface="Calibri" panose="020F0502020204030204" pitchFamily="34" charset="0"/>
                <a:cs typeface="Arial" panose="020B0604020202020204" pitchFamily="34" charset="0"/>
              </a:rPr>
              <a:t>15, 2018 </a:t>
            </a:r>
            <a:r>
              <a:rPr lang="en-US" sz="2000" b="1" dirty="0">
                <a:solidFill>
                  <a:srgbClr val="FF9900"/>
                </a:solidFill>
                <a:latin typeface="Calibri" panose="020F0502020204030204" pitchFamily="34" charset="0"/>
                <a:cs typeface="Arial" panose="020B0604020202020204" pitchFamily="34" charset="0"/>
              </a:rPr>
              <a:t>– </a:t>
            </a:r>
            <a:r>
              <a:rPr lang="en-US" sz="2000" b="1" dirty="0" smtClean="0">
                <a:solidFill>
                  <a:srgbClr val="FF9900"/>
                </a:solidFill>
                <a:latin typeface="Calibri" panose="020F0502020204030204" pitchFamily="34" charset="0"/>
                <a:cs typeface="Arial" panose="020B0604020202020204" pitchFamily="34" charset="0"/>
              </a:rPr>
              <a:t>Returns*</a:t>
            </a:r>
            <a:endParaRPr lang="en-US" sz="2000" dirty="0">
              <a:solidFill>
                <a:srgbClr val="FF9900"/>
              </a:solidFill>
              <a:latin typeface="Calibri" panose="020F0502020204030204" pitchFamily="34" charset="0"/>
              <a:cs typeface="Arial" panose="020B0604020202020204" pitchFamily="34" charset="0"/>
            </a:endParaRPr>
          </a:p>
          <a:p>
            <a:pPr algn="ctr" eaLnBrk="0">
              <a:spcBef>
                <a:spcPts val="600"/>
              </a:spcBef>
            </a:pPr>
            <a:r>
              <a:rPr lang="en-US" sz="1800" dirty="0">
                <a:latin typeface="Calibri" panose="020F0502020204030204" pitchFamily="34" charset="0"/>
                <a:cs typeface="Arial" panose="020B0604020202020204" pitchFamily="34" charset="0"/>
              </a:rPr>
              <a:t>K-120	K-120EX	K-120S	</a:t>
            </a:r>
            <a:r>
              <a:rPr lang="en-US" sz="1800" dirty="0" smtClean="0">
                <a:latin typeface="Calibri" panose="020F0502020204030204" pitchFamily="34" charset="0"/>
                <a:cs typeface="Arial" panose="020B0604020202020204" pitchFamily="34" charset="0"/>
              </a:rPr>
              <a:t>K-130</a:t>
            </a:r>
          </a:p>
          <a:p>
            <a:pPr marL="114300" indent="-114300" eaLnBrk="0">
              <a:spcBef>
                <a:spcPts val="6000"/>
              </a:spcBef>
            </a:pPr>
            <a:r>
              <a:rPr lang="en-US" sz="1800" dirty="0" smtClean="0">
                <a:latin typeface="Calibri" panose="020F0502020204030204" pitchFamily="34" charset="0"/>
                <a:cs typeface="Arial" panose="020B0604020202020204" pitchFamily="34" charset="0"/>
              </a:rPr>
              <a:t>*With very few changes some of the returns/vouchers, could be released earlier then the dates indicated above.</a:t>
            </a:r>
            <a:endParaRPr lang="en-US" sz="18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9770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17172</TotalTime>
  <Words>641</Words>
  <Application>Microsoft Office PowerPoint</Application>
  <PresentationFormat>Custom</PresentationFormat>
  <Paragraphs>222</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Symbol</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Kansas Department of Revenue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Faye Streeter</dc:creator>
  <cp:lastModifiedBy>Faye Streeter [KDOR]</cp:lastModifiedBy>
  <cp:revision>451</cp:revision>
  <cp:lastPrinted>2018-08-08T14:29:42Z</cp:lastPrinted>
  <dcterms:created xsi:type="dcterms:W3CDTF">2012-08-08T19:52:16Z</dcterms:created>
  <dcterms:modified xsi:type="dcterms:W3CDTF">2018-08-22T11:45:03Z</dcterms:modified>
</cp:coreProperties>
</file>